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70" r:id="rId7"/>
    <p:sldId id="265" r:id="rId8"/>
    <p:sldId id="266" r:id="rId9"/>
    <p:sldId id="282" r:id="rId10"/>
    <p:sldId id="283" r:id="rId11"/>
    <p:sldId id="284" r:id="rId12"/>
    <p:sldId id="269" r:id="rId13"/>
    <p:sldId id="264" r:id="rId14"/>
    <p:sldId id="261" r:id="rId15"/>
    <p:sldId id="263" r:id="rId16"/>
    <p:sldId id="268" r:id="rId17"/>
    <p:sldId id="260" r:id="rId18"/>
    <p:sldId id="271" r:id="rId19"/>
    <p:sldId id="286" r:id="rId20"/>
    <p:sldId id="293" r:id="rId21"/>
    <p:sldId id="272" r:id="rId22"/>
    <p:sldId id="285" r:id="rId23"/>
    <p:sldId id="274" r:id="rId24"/>
    <p:sldId id="288" r:id="rId25"/>
    <p:sldId id="289" r:id="rId26"/>
    <p:sldId id="287" r:id="rId27"/>
    <p:sldId id="296" r:id="rId28"/>
    <p:sldId id="275" r:id="rId29"/>
    <p:sldId id="276" r:id="rId30"/>
    <p:sldId id="298" r:id="rId31"/>
    <p:sldId id="299" r:id="rId32"/>
    <p:sldId id="300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646"/>
    <p:restoredTop sz="94658"/>
  </p:normalViewPr>
  <p:slideViewPr>
    <p:cSldViewPr snapToGrid="0">
      <p:cViewPr varScale="1">
        <p:scale>
          <a:sx n="100" d="100"/>
          <a:sy n="100" d="100"/>
        </p:scale>
        <p:origin x="728" y="184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7"/>
        <p:guide pos="2157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AA92620-898A-F849-920C-DCA4EC60E17C}" type="datetime1">
              <a:rPr kumimoji="1" lang="ko-KR" altLang="en-US"/>
              <a:pPr lvl="0">
                <a:defRPr/>
              </a:pPr>
              <a:t>2024-12-15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529C00D-7F64-FB46-B2A3-7EFCE938AF1F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529C00D-7F64-FB46-B2A3-7EFCE938AF1F}" type="slidenum">
              <a:rPr kumimoji="1" lang="en-US" altLang="en-US"/>
              <a:pPr lvl="0">
                <a:defRPr/>
              </a:pPr>
              <a:t>41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12008-9B7B-21DE-78AD-9406F511B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FAB3DF-FDB2-C026-C37E-0D70C65FD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E08F5-E06D-DEC7-9E9B-2EFAF78D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02EE-F6D9-4841-A78D-1FCD80082A72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F7045-D8F8-F032-4BCE-8B44E662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DC129-AF1E-AAF0-393C-75FA3662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557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81D3F-8AF0-93E9-86D8-590A2824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D134C0-4CD6-1285-D55B-E9850969A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FFCC4-7AA4-5E5E-E532-39B18F2C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0109-FFAA-AC4D-9043-E132BC19962A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6C97C-D76C-5AE5-C645-9F929339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503D6-1B99-16DC-658E-9218CE09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98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B9E904-B614-91AD-EB52-BD259EE9A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5896B4-FFCF-D00B-68D9-947AD18A5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EF5C6-9E4A-E12A-7384-244CF176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360D-22F7-D847-91DA-FF8A1A71F8A3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136103-F4F9-01EF-3CDC-CC612F74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9584B-6C8E-B468-B0F3-8567F026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7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8BBD7-F154-016A-B693-5F72BDB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251B4-D016-5F1C-0611-3808D0E54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8DC83-19A2-E3F6-00B0-75B535E6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9158-83D9-574C-B3A6-F0D5A735C07B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3493AD-C008-0C58-941C-015C9316E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8ED8B-7AC7-EBE5-73F5-5C6199F7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217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C9EBF-4119-8FA7-2EEB-FBE4584F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8ADC90-5E82-B314-76CE-EF3F678AA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478CB-76B0-8933-D3B6-BD51AACC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4600-EFC6-3F4C-8695-D80F21AD2555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72D66-C9D1-C71D-9A8B-58E8EF86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D8325-23C6-E897-59E6-63263EFE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130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6AAA9-CFA3-EFB2-280A-B63A5C33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0EC8FE-47BA-2A41-DEA7-BE2082154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B13732-EA73-BDCE-F830-3D935CD5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56709D-4AA1-1622-ACAA-5500A26C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23575-13A3-5A46-BD01-51D16397C4B8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4C7C7-FAF4-B724-C44A-8B9939D7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6F15D2-DCC8-76CD-B615-59149200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92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9C858-B55D-239A-87D7-0AA5DFEA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3CBB06-4DB0-6221-27A7-7B4F2FDE0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5C141-F764-E9B6-31F4-C48C4AA18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C409B9-218C-ADAB-AB21-EC8DB2C76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D2958D-8CDC-01CE-E920-15AFEA624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ADCFDE-C5AB-E9DC-7EE4-97FA0816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624E-60FE-7946-AAD4-97A94B0E59B0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14185C-3276-0913-590E-2B29A98A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72DBF9-E80B-4702-7DDF-DDEE7386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334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5C10D-0644-4FF7-5B93-D2FEADF1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3DEA84-486D-D0B5-184B-421C23A8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3759-4272-AC41-923B-E81E0AB5E6F6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BABA3B-629B-2BE3-9195-99065698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9009EC-14F5-2550-C2C3-CADE3F8A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817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F35-B044-7FC7-1D17-8AB9BA1F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C127-2954-3045-9E13-DD4F3940AE7D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8EC73E-B02A-463A-0553-85EE521B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76C142-41A5-7D52-60F4-D114AE63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875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81953-24F1-E16C-6D0A-F88FEE2B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B60BD-6588-44C8-FF9A-43154081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A629D2-D3E7-5AD6-B45A-C4A2B5257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C28E40-5A06-F13F-2FDA-46FD701F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040E-2CF9-FF4A-BC2A-66CEA38EDF4C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670027-87BF-8398-D09A-DF84CBF5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8C197C-83CA-5795-A6AC-F831DDD7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259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3A9C4-16BA-A3B7-E634-6A935771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918053-56BD-357D-7093-A7FE062A1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198A6-AFAA-0958-1D20-0CE38D14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7B5DB6-5A8D-FCD9-B95C-47841BE1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AC24-4A8F-2247-A6B4-91224619E058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A97903-A9FA-4118-C6AE-5C8D472A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45EBB4-1CE4-FF04-2E64-E76FA8FE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50006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17C62-B97A-E002-41AE-98A855E6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9FD28-0247-F9A1-1275-2AC32A04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1580F-879A-CDE1-8361-7041B4B0E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6C9381-9321-B24C-AF34-119C85EAE4FF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85031E-2B81-78B8-3C9E-609BA9721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2EC37-3976-3F66-8FC3-C79CB10A5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580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Relationship Id="rId3" Type="http://schemas.openxmlformats.org/officeDocument/2006/relationships/image" Target="../media/image13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svg"  /><Relationship Id="rId4" Type="http://schemas.openxmlformats.org/officeDocument/2006/relationships/image" Target="../media/image20.emf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Relationship Id="rId5" Type="http://schemas.openxmlformats.org/officeDocument/2006/relationships/image" Target="../media/image24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hyperlink" Target="https://saltrain-f8238.web.app/" TargetMode="External" /><Relationship Id="rId4" Type="http://schemas.openxmlformats.org/officeDocument/2006/relationships/image" Target="../media/image5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흑백, 야외, 자연이(가) 표시된 사진&#10;&#10;자동 생성된 설명">
            <a:extLst>
              <a:ext uri="{FF2B5EF4-FFF2-40B4-BE49-F238E27FC236}">
                <a16:creationId xmlns:a16="http://schemas.microsoft.com/office/drawing/2014/main" id="{CB4FBD8B-DFEE-14E4-D6EF-3CDCC45E8B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F6802-AA41-BABF-3C12-1C64882C0665}"/>
              </a:ext>
            </a:extLst>
          </p:cNvPr>
          <p:cNvSpPr txBox="1"/>
          <p:nvPr/>
        </p:nvSpPr>
        <p:spPr>
          <a:xfrm>
            <a:off x="289492" y="240626"/>
            <a:ext cx="488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프로젝트기반 </a:t>
            </a:r>
            <a:r>
              <a:rPr lang="ko-KR" altLang="en-US" sz="1400" b="0" i="0" u="none" strike="noStrike" dirty="0" err="1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React, Vue) </a:t>
            </a: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</a:t>
            </a: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</a:t>
            </a: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앱 </a:t>
            </a:r>
            <a:r>
              <a:rPr lang="en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 </a:t>
            </a: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 양성과정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F3707-C0CB-F631-9CE1-FF84105BD0F6}"/>
              </a:ext>
            </a:extLst>
          </p:cNvPr>
          <p:cNvSpPr txBox="1"/>
          <p:nvPr/>
        </p:nvSpPr>
        <p:spPr>
          <a:xfrm>
            <a:off x="9730118" y="24062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ko-KR" altLang="en-US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박소현</a:t>
            </a:r>
            <a:r>
              <a:rPr lang="en-US" altLang="ko-KR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서효림</a:t>
            </a:r>
            <a:r>
              <a:rPr lang="en-US" altLang="ko-KR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정다운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05809-8A62-08A9-DD67-A807739B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7780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벤치마킹 사이트 분석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ko-KR" altLang="en-US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리큐엠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10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72A7C6C-82EA-47A8-DBC5-DE1914FBFB0F}"/>
              </a:ext>
            </a:extLst>
          </p:cNvPr>
          <p:cNvSpPr/>
          <p:nvPr/>
        </p:nvSpPr>
        <p:spPr>
          <a:xfrm>
            <a:off x="5069941" y="4673663"/>
            <a:ext cx="6527547" cy="14591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8D2FF-12E2-E330-F275-B2372EC8968C}"/>
              </a:ext>
            </a:extLst>
          </p:cNvPr>
          <p:cNvSpPr txBox="1"/>
          <p:nvPr/>
        </p:nvSpPr>
        <p:spPr>
          <a:xfrm>
            <a:off x="5260064" y="1672651"/>
            <a:ext cx="5341527" cy="1024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스크롤을 통한 사용자와 상호작용으로 제품과 브랜드에 대한 흥미 유발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브랜드가 추구하는 가치 및 연혁을 지루하지 않게 전달함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8B717A-4669-D3D1-1050-54FC703D31A3}"/>
              </a:ext>
            </a:extLst>
          </p:cNvPr>
          <p:cNvSpPr txBox="1"/>
          <p:nvPr/>
        </p:nvSpPr>
        <p:spPr>
          <a:xfrm>
            <a:off x="5260064" y="4846795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적용방향 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236F9-3657-82AD-898B-8C3347BBB416}"/>
              </a:ext>
            </a:extLst>
          </p:cNvPr>
          <p:cNvSpPr txBox="1"/>
          <p:nvPr/>
        </p:nvSpPr>
        <p:spPr>
          <a:xfrm>
            <a:off x="6326382" y="4876010"/>
            <a:ext cx="3902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 애니메이션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제품 내용 전달 방안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탑 버튼 추가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D1A33-FBB9-4674-351B-477804ABE899}"/>
              </a:ext>
            </a:extLst>
          </p:cNvPr>
          <p:cNvSpPr txBox="1"/>
          <p:nvPr/>
        </p:nvSpPr>
        <p:spPr>
          <a:xfrm>
            <a:off x="5069941" y="121675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ABCA9-76F4-2E17-0D25-0DBB6703BD49}"/>
              </a:ext>
            </a:extLst>
          </p:cNvPr>
          <p:cNvSpPr txBox="1"/>
          <p:nvPr/>
        </p:nvSpPr>
        <p:spPr>
          <a:xfrm>
            <a:off x="5069941" y="3090446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83D968-BC45-A3A1-E44E-E54C085F2F61}"/>
              </a:ext>
            </a:extLst>
          </p:cNvPr>
          <p:cNvSpPr txBox="1"/>
          <p:nvPr/>
        </p:nvSpPr>
        <p:spPr>
          <a:xfrm>
            <a:off x="5260064" y="3601039"/>
            <a:ext cx="5697394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페이지에서 많은 양의 정보를 전달해 스크롤이 길어져 소비자 피로도 증가</a:t>
            </a:r>
            <a:endParaRPr kumimoji="1" lang="en-US" altLang="ko-KR" sz="1400" b="1" i="0" u="none" strike="noStrike" dirty="0">
              <a:solidFill>
                <a:schemeClr val="accent6">
                  <a:lumMod val="7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 descr="악기, 기타, 현악기, 음악이(가) 표시된 사진&#10;&#10;자동 생성된 설명">
            <a:extLst>
              <a:ext uri="{FF2B5EF4-FFF2-40B4-BE49-F238E27FC236}">
                <a16:creationId xmlns:a16="http://schemas.microsoft.com/office/drawing/2014/main" id="{EF9B32D2-6F26-0A36-8A8A-5ADDFEC8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34" y="1216758"/>
            <a:ext cx="4335895" cy="2384282"/>
          </a:xfrm>
          <a:prstGeom prst="rect">
            <a:avLst/>
          </a:prstGeom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EDC67E6-0624-AF99-3264-4C39604D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4" y="3664638"/>
            <a:ext cx="4335895" cy="24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7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</a:t>
            </a:r>
            <a:r>
              <a:rPr lang="en-US" altLang="ko-KR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방향성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7814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일정 및 역할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12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CDB7FD7-7BF9-89B2-D2DD-3A773EFE2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04" y="1165761"/>
            <a:ext cx="8321905" cy="55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48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4081130" y="1525556"/>
            <a:ext cx="4029740" cy="646328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리뉴얼 목표 및 방향성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13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9528" y="1660956"/>
            <a:ext cx="2756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브랜드 이미지 및 인지도 강화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7167" y="1681101"/>
            <a:ext cx="66236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목표 </a:t>
            </a:r>
            <a:r>
              <a:rPr kumimoji="1" lang="en-US" altLang="ko-KR" sz="16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|</a:t>
            </a:r>
            <a:endParaRPr kumimoji="1" lang="ko-KR" altLang="en-US" sz="1600" b="1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20758" y="2815451"/>
            <a:ext cx="3200400" cy="3200400"/>
            <a:chOff x="853504" y="2509008"/>
            <a:chExt cx="3200400" cy="3200400"/>
          </a:xfrm>
        </p:grpSpPr>
        <p:sp>
          <p:nvSpPr>
            <p:cNvPr id="11" name="TextBox 10"/>
            <p:cNvSpPr txBox="1"/>
            <p:nvPr/>
          </p:nvSpPr>
          <p:spPr>
            <a:xfrm>
              <a:off x="1401466" y="3618112"/>
              <a:ext cx="2031325" cy="1290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 dirty="0">
                  <a:latin typeface="Pretendard"/>
                  <a:ea typeface="Pretendard"/>
                  <a:cs typeface="Pretendard"/>
                </a:rPr>
                <a:t>동적요소를 활용한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 dirty="0">
                  <a:latin typeface="Pretendard"/>
                  <a:ea typeface="Pretendard"/>
                  <a:cs typeface="Pretendard"/>
                </a:rPr>
                <a:t>사용자 상호작용으로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 dirty="0">
                  <a:latin typeface="Pretendard"/>
                  <a:ea typeface="Pretendard"/>
                  <a:cs typeface="Pretendard"/>
                </a:rPr>
                <a:t>흥미 및 관심 유발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89662" y="2957789"/>
              <a:ext cx="728084" cy="553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000" b="1">
                  <a:latin typeface="Pretendard"/>
                  <a:ea typeface="Pretendard"/>
                  <a:cs typeface="Pretendard"/>
                </a:rPr>
                <a:t>01.</a:t>
              </a:r>
              <a:endParaRPr kumimoji="1" lang="ko-KR" altLang="en-US" sz="3000" b="1"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3504" y="2509008"/>
              <a:ext cx="3200400" cy="320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450598" y="2815451"/>
            <a:ext cx="3200400" cy="3200400"/>
            <a:chOff x="4224025" y="2509008"/>
            <a:chExt cx="3200400" cy="3200400"/>
          </a:xfrm>
        </p:grpSpPr>
        <p:grpSp>
          <p:nvGrpSpPr>
            <p:cNvPr id="32" name="그룹 31"/>
            <p:cNvGrpSpPr/>
            <p:nvPr/>
          </p:nvGrpSpPr>
          <p:grpSpPr>
            <a:xfrm>
              <a:off x="4779709" y="2957789"/>
              <a:ext cx="2089033" cy="1951254"/>
              <a:chOff x="4779709" y="2957789"/>
              <a:chExt cx="2089033" cy="1951254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433734" y="2957789"/>
                <a:ext cx="780983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en-US" altLang="ko-KR" sz="3000" b="1" dirty="0">
                    <a:latin typeface="Pretendard"/>
                    <a:ea typeface="Pretendard"/>
                    <a:cs typeface="Pretendard"/>
                  </a:rPr>
                  <a:t>02.</a:t>
                </a:r>
                <a:endParaRPr kumimoji="1" lang="ko-KR" altLang="en-US" sz="3000" b="1" dirty="0"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779709" y="3618112"/>
                <a:ext cx="2089033" cy="12909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kumimoji="1" lang="ko-KR" altLang="en-US" dirty="0">
                    <a:latin typeface="Pretendard"/>
                    <a:ea typeface="Pretendard"/>
                    <a:cs typeface="Pretendard"/>
                  </a:rPr>
                  <a:t>브랜드 이점을 강조</a:t>
                </a:r>
                <a:r>
                  <a:rPr kumimoji="1" lang="en-US" altLang="ko-KR" dirty="0">
                    <a:latin typeface="Pretendard"/>
                    <a:ea typeface="Pretendard"/>
                    <a:cs typeface="Pretendard"/>
                  </a:rPr>
                  <a:t>,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kumimoji="1" lang="ko-KR" altLang="en-US" dirty="0">
                    <a:latin typeface="Pretendard"/>
                    <a:ea typeface="Pretendard"/>
                    <a:cs typeface="Pretendard"/>
                  </a:rPr>
                  <a:t>지속적으로 노출하여 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kumimoji="1" lang="ko-KR" altLang="en-US" dirty="0">
                    <a:latin typeface="Pretendard"/>
                    <a:ea typeface="Pretendard"/>
                    <a:cs typeface="Pretendard"/>
                  </a:rPr>
                  <a:t>구매욕 자극</a:t>
                </a:r>
                <a:endParaRPr kumimoji="1" lang="en-US" altLang="ko-KR" dirty="0">
                  <a:latin typeface="Pretendard"/>
                  <a:ea typeface="Pretendard"/>
                  <a:cs typeface="Pretendard"/>
                </a:endParaRPr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4224025" y="2509008"/>
              <a:ext cx="3200400" cy="320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280438" y="2815451"/>
            <a:ext cx="3200400" cy="3200400"/>
            <a:chOff x="7690239" y="2509008"/>
            <a:chExt cx="3200400" cy="3200400"/>
          </a:xfrm>
        </p:grpSpPr>
        <p:sp>
          <p:nvSpPr>
            <p:cNvPr id="26" name="TextBox 25"/>
            <p:cNvSpPr txBox="1"/>
            <p:nvPr/>
          </p:nvSpPr>
          <p:spPr>
            <a:xfrm>
              <a:off x="8894337" y="2957789"/>
              <a:ext cx="792205" cy="553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000" b="1">
                  <a:latin typeface="Pretendard"/>
                  <a:ea typeface="Pretendard"/>
                  <a:cs typeface="Pretendard"/>
                </a:rPr>
                <a:t>03.</a:t>
              </a:r>
              <a:endParaRPr kumimoji="1" lang="ko-KR" altLang="en-US" sz="3000" b="1"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46536" y="3618112"/>
              <a:ext cx="2287806" cy="1290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>
                  <a:latin typeface="Pretendard"/>
                  <a:ea typeface="Pretendard"/>
                  <a:cs typeface="Pretendard"/>
                </a:rPr>
                <a:t>사용자가 원하는 정보를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>
                  <a:latin typeface="Pretendard"/>
                  <a:ea typeface="Pretendard"/>
                  <a:cs typeface="Pretendard"/>
                </a:rPr>
                <a:t>쉽게 얻을 수 있도록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>
                  <a:latin typeface="Pretendard"/>
                  <a:ea typeface="Pretendard"/>
                  <a:cs typeface="Pretendard"/>
                </a:rPr>
                <a:t>정보 용이성 강화</a:t>
              </a:r>
              <a:endParaRPr kumimoji="1" lang="en-US" altLang="ko-KR"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7690239" y="2509008"/>
              <a:ext cx="3200400" cy="320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CCBAA5B-5D7E-835E-2B4C-F5B3E111AC11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6087952" y="1946138"/>
            <a:ext cx="0" cy="2299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4177D38C-EC6E-8EB7-7DD7-6BD07D7DD6A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367336" y="2419275"/>
            <a:ext cx="5462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96E89B43-D8DC-5AA1-F2CC-30FF3814633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669064" y="2419275"/>
            <a:ext cx="54114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E2C022B2-A7BF-ECBA-1528-BD4143B1EE4C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6965696" y="2419275"/>
            <a:ext cx="5513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76B87579-4377-A0C7-13B4-E2F5FA6AA21C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9272520" y="2419275"/>
            <a:ext cx="5462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20D0F13-EC9A-FE57-F9D7-EC28FF45DA3F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10696503" y="2662434"/>
            <a:ext cx="0" cy="13859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591549EA-9BB9-E1B3-31FD-BC98E0360F33}"/>
              </a:ext>
            </a:extLst>
          </p:cNvPr>
          <p:cNvCxnSpPr>
            <a:stCxn id="25" idx="2"/>
            <a:endCxn id="28" idx="0"/>
          </p:cNvCxnSpPr>
          <p:nvPr/>
        </p:nvCxnSpPr>
        <p:spPr>
          <a:xfrm>
            <a:off x="10696503" y="3287345"/>
            <a:ext cx="0" cy="13859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2E591135-DC3A-8940-A841-8FF7923CCECC}"/>
              </a:ext>
            </a:extLst>
          </p:cNvPr>
          <p:cNvCxnSpPr>
            <a:stCxn id="28" idx="2"/>
            <a:endCxn id="34" idx="0"/>
          </p:cNvCxnSpPr>
          <p:nvPr/>
        </p:nvCxnSpPr>
        <p:spPr>
          <a:xfrm>
            <a:off x="10696503" y="3912256"/>
            <a:ext cx="0" cy="13859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D949C43D-9D66-217D-D0F6-4E2F1F0D225D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>
            <a:off x="10696503" y="4537167"/>
            <a:ext cx="0" cy="13859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사이트 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14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12149AF-3E56-FCC8-A26E-FD25133A571A}"/>
              </a:ext>
            </a:extLst>
          </p:cNvPr>
          <p:cNvSpPr/>
          <p:nvPr/>
        </p:nvSpPr>
        <p:spPr>
          <a:xfrm>
            <a:off x="5210208" y="1459820"/>
            <a:ext cx="1755488" cy="48631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20F3-87AA-8975-C05E-3CC1FF7E92B6}"/>
              </a:ext>
            </a:extLst>
          </p:cNvPr>
          <p:cNvSpPr txBox="1"/>
          <p:nvPr/>
        </p:nvSpPr>
        <p:spPr>
          <a:xfrm>
            <a:off x="5789633" y="1549091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</a:t>
            </a:r>
            <a:endParaRPr kumimoji="1" lang="ko-KR" altLang="en-US" sz="1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80A58C-74CE-CC1B-8BB5-2FA0C5E306C0}"/>
              </a:ext>
            </a:extLst>
          </p:cNvPr>
          <p:cNvGrpSpPr/>
          <p:nvPr/>
        </p:nvGrpSpPr>
        <p:grpSpPr>
          <a:xfrm>
            <a:off x="611848" y="2176116"/>
            <a:ext cx="1755488" cy="486318"/>
            <a:chOff x="920192" y="2459281"/>
            <a:chExt cx="1755488" cy="486318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8623446C-FEA3-D1B5-2ADA-3DF8CE11A863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F05652-6963-8728-A465-BB564B0DE40C}"/>
                </a:ext>
              </a:extLst>
            </p:cNvPr>
            <p:cNvSpPr txBox="1"/>
            <p:nvPr/>
          </p:nvSpPr>
          <p:spPr>
            <a:xfrm>
              <a:off x="1321684" y="2548552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Products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4AF301-9245-3C6D-1692-873EDE350911}"/>
              </a:ext>
            </a:extLst>
          </p:cNvPr>
          <p:cNvGrpSpPr/>
          <p:nvPr/>
        </p:nvGrpSpPr>
        <p:grpSpPr>
          <a:xfrm>
            <a:off x="2913576" y="2176116"/>
            <a:ext cx="1755488" cy="486318"/>
            <a:chOff x="3131765" y="2459281"/>
            <a:chExt cx="1755488" cy="486318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EA9758EF-E067-9E46-D939-0BDB9FDDB1A6}"/>
                </a:ext>
              </a:extLst>
            </p:cNvPr>
            <p:cNvSpPr/>
            <p:nvPr/>
          </p:nvSpPr>
          <p:spPr>
            <a:xfrm>
              <a:off x="3131765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790834-E722-A67A-0F85-2E1AC1CDAE27}"/>
                </a:ext>
              </a:extLst>
            </p:cNvPr>
            <p:cNvSpPr txBox="1"/>
            <p:nvPr/>
          </p:nvSpPr>
          <p:spPr>
            <a:xfrm>
              <a:off x="3687947" y="2548552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Store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4BC909-8D06-30EC-9171-545195A89205}"/>
              </a:ext>
            </a:extLst>
          </p:cNvPr>
          <p:cNvGrpSpPr/>
          <p:nvPr/>
        </p:nvGrpSpPr>
        <p:grpSpPr>
          <a:xfrm>
            <a:off x="5210208" y="2176116"/>
            <a:ext cx="1755488" cy="486318"/>
            <a:chOff x="5237011" y="2459281"/>
            <a:chExt cx="1755488" cy="486318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92226DC-812D-B7AF-461A-26C87215A418}"/>
                </a:ext>
              </a:extLst>
            </p:cNvPr>
            <p:cNvSpPr/>
            <p:nvPr/>
          </p:nvSpPr>
          <p:spPr>
            <a:xfrm>
              <a:off x="523701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891B7C-4BCE-1F06-B738-68D215D80FD4}"/>
                </a:ext>
              </a:extLst>
            </p:cNvPr>
            <p:cNvSpPr txBox="1"/>
            <p:nvPr/>
          </p:nvSpPr>
          <p:spPr>
            <a:xfrm>
              <a:off x="5593619" y="2548552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Collection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2163C8-BE37-D61B-5153-8FA6759ECBC6}"/>
              </a:ext>
            </a:extLst>
          </p:cNvPr>
          <p:cNvGrpSpPr/>
          <p:nvPr/>
        </p:nvGrpSpPr>
        <p:grpSpPr>
          <a:xfrm>
            <a:off x="7517032" y="2176116"/>
            <a:ext cx="1755488" cy="486318"/>
            <a:chOff x="7304749" y="2459281"/>
            <a:chExt cx="1755488" cy="486318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732BA12A-BDBC-E6A9-34CF-A40CB4166563}"/>
                </a:ext>
              </a:extLst>
            </p:cNvPr>
            <p:cNvSpPr/>
            <p:nvPr/>
          </p:nvSpPr>
          <p:spPr>
            <a:xfrm>
              <a:off x="7304749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4E0AF4-66C4-1673-099E-836B198E641A}"/>
                </a:ext>
              </a:extLst>
            </p:cNvPr>
            <p:cNvSpPr txBox="1"/>
            <p:nvPr/>
          </p:nvSpPr>
          <p:spPr>
            <a:xfrm>
              <a:off x="7832077" y="2548552"/>
              <a:ext cx="700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About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D1633B-D302-6B07-BD04-C59E1FF54C1B}"/>
              </a:ext>
            </a:extLst>
          </p:cNvPr>
          <p:cNvGrpSpPr/>
          <p:nvPr/>
        </p:nvGrpSpPr>
        <p:grpSpPr>
          <a:xfrm>
            <a:off x="9818759" y="2176116"/>
            <a:ext cx="1755488" cy="486318"/>
            <a:chOff x="9516321" y="2459281"/>
            <a:chExt cx="1755488" cy="486318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96CA9B6F-B2EC-19BF-AC26-44E662B65D48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3E59E9-1AA4-88E6-0EDF-998A50834A14}"/>
                </a:ext>
              </a:extLst>
            </p:cNvPr>
            <p:cNvSpPr txBox="1"/>
            <p:nvPr/>
          </p:nvSpPr>
          <p:spPr>
            <a:xfrm>
              <a:off x="9812817" y="2548552"/>
              <a:ext cx="11624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Community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B97D81-4400-AE4A-7513-4C61E6B1D54C}"/>
              </a:ext>
            </a:extLst>
          </p:cNvPr>
          <p:cNvGrpSpPr/>
          <p:nvPr/>
        </p:nvGrpSpPr>
        <p:grpSpPr>
          <a:xfrm>
            <a:off x="9818759" y="2801027"/>
            <a:ext cx="1755488" cy="486318"/>
            <a:chOff x="9516321" y="2459281"/>
            <a:chExt cx="1755488" cy="486318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209B92E7-EE88-9198-0A6A-E437B0F6D673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A917AC-CC22-6F16-A7C5-687C15D6FF67}"/>
                </a:ext>
              </a:extLst>
            </p:cNvPr>
            <p:cNvSpPr txBox="1"/>
            <p:nvPr/>
          </p:nvSpPr>
          <p:spPr>
            <a:xfrm>
              <a:off x="10039643" y="2548552"/>
              <a:ext cx="708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Notice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4BD2A23-5CE9-ED17-A0C5-BDCDF9C94DB0}"/>
              </a:ext>
            </a:extLst>
          </p:cNvPr>
          <p:cNvGrpSpPr/>
          <p:nvPr/>
        </p:nvGrpSpPr>
        <p:grpSpPr>
          <a:xfrm>
            <a:off x="9818759" y="3425938"/>
            <a:ext cx="1755488" cy="486318"/>
            <a:chOff x="9516321" y="2459281"/>
            <a:chExt cx="1755488" cy="486318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1E348592-4440-E276-686A-3363638CEE08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FAA68C-31C1-DE58-C11E-4D59736026C9}"/>
                </a:ext>
              </a:extLst>
            </p:cNvPr>
            <p:cNvSpPr txBox="1"/>
            <p:nvPr/>
          </p:nvSpPr>
          <p:spPr>
            <a:xfrm>
              <a:off x="10073306" y="254855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Event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1AA6F0-A060-157A-1DE7-D61357A2FB96}"/>
              </a:ext>
            </a:extLst>
          </p:cNvPr>
          <p:cNvGrpSpPr/>
          <p:nvPr/>
        </p:nvGrpSpPr>
        <p:grpSpPr>
          <a:xfrm>
            <a:off x="9818759" y="4050849"/>
            <a:ext cx="1755488" cy="486318"/>
            <a:chOff x="9516321" y="2459281"/>
            <a:chExt cx="1755488" cy="486318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7C2AC83E-5BA8-3F08-0499-3364DA6CCB3C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9280EE-2AAD-5681-0E62-1EBDC2B64CB9}"/>
                </a:ext>
              </a:extLst>
            </p:cNvPr>
            <p:cNvSpPr txBox="1"/>
            <p:nvPr/>
          </p:nvSpPr>
          <p:spPr>
            <a:xfrm>
              <a:off x="10079718" y="2548552"/>
              <a:ext cx="6286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Q &amp; A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E6689F-490D-A1ED-D5DE-65CF819CCFD4}"/>
              </a:ext>
            </a:extLst>
          </p:cNvPr>
          <p:cNvGrpSpPr/>
          <p:nvPr/>
        </p:nvGrpSpPr>
        <p:grpSpPr>
          <a:xfrm>
            <a:off x="9818759" y="4675761"/>
            <a:ext cx="1755488" cy="486318"/>
            <a:chOff x="9516321" y="2459281"/>
            <a:chExt cx="1755488" cy="486318"/>
          </a:xfrm>
        </p:grpSpPr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4389F352-FE0B-2791-34D6-A2F4209778EA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D35382-074F-69FB-9A94-1E3358CE7147}"/>
                </a:ext>
              </a:extLst>
            </p:cNvPr>
            <p:cNvSpPr txBox="1"/>
            <p:nvPr/>
          </p:nvSpPr>
          <p:spPr>
            <a:xfrm>
              <a:off x="9800796" y="2548552"/>
              <a:ext cx="1186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Membership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4B7D1B2-A36B-BD5F-3925-4044171A49B7}"/>
              </a:ext>
            </a:extLst>
          </p:cNvPr>
          <p:cNvGrpSpPr/>
          <p:nvPr/>
        </p:nvGrpSpPr>
        <p:grpSpPr>
          <a:xfrm>
            <a:off x="611296" y="3553724"/>
            <a:ext cx="1755488" cy="486318"/>
            <a:chOff x="920192" y="2459281"/>
            <a:chExt cx="1755488" cy="486318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17D80844-CB31-4513-BC12-7CE42D845C64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478A01-6542-808F-7633-EC948A15E502}"/>
                </a:ext>
              </a:extLst>
            </p:cNvPr>
            <p:cNvSpPr txBox="1"/>
            <p:nvPr/>
          </p:nvSpPr>
          <p:spPr>
            <a:xfrm>
              <a:off x="1472366" y="2548552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로그인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7F4A14-ACA3-4833-15DC-3A610283DF45}"/>
              </a:ext>
            </a:extLst>
          </p:cNvPr>
          <p:cNvGrpSpPr/>
          <p:nvPr/>
        </p:nvGrpSpPr>
        <p:grpSpPr>
          <a:xfrm>
            <a:off x="2514524" y="3553724"/>
            <a:ext cx="1755488" cy="486318"/>
            <a:chOff x="920192" y="2459281"/>
            <a:chExt cx="1755488" cy="486318"/>
          </a:xfrm>
        </p:grpSpPr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66C0D18A-CC2F-410C-B5D9-2B374F11B549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07F6BB0-A9C0-54DE-1530-89EFF7EF3BA6}"/>
                </a:ext>
              </a:extLst>
            </p:cNvPr>
            <p:cNvSpPr txBox="1"/>
            <p:nvPr/>
          </p:nvSpPr>
          <p:spPr>
            <a:xfrm>
              <a:off x="1394620" y="2548552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회원가입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A33DF29-E855-00AB-68BD-A842FB925295}"/>
              </a:ext>
            </a:extLst>
          </p:cNvPr>
          <p:cNvGrpSpPr/>
          <p:nvPr/>
        </p:nvGrpSpPr>
        <p:grpSpPr>
          <a:xfrm>
            <a:off x="4417751" y="3553724"/>
            <a:ext cx="1755488" cy="486318"/>
            <a:chOff x="920192" y="2459281"/>
            <a:chExt cx="1755488" cy="486318"/>
          </a:xfrm>
        </p:grpSpPr>
        <p:sp>
          <p:nvSpPr>
            <p:cNvPr id="69" name="모서리가 둥근 직사각형 68">
              <a:extLst>
                <a:ext uri="{FF2B5EF4-FFF2-40B4-BE49-F238E27FC236}">
                  <a16:creationId xmlns:a16="http://schemas.microsoft.com/office/drawing/2014/main" id="{FFA51086-F3A6-542B-9DF0-2FD95378CCC0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792B506-8FEF-3627-C5A1-9245A4552830}"/>
                </a:ext>
              </a:extLst>
            </p:cNvPr>
            <p:cNvSpPr txBox="1"/>
            <p:nvPr/>
          </p:nvSpPr>
          <p:spPr>
            <a:xfrm>
              <a:off x="1394620" y="2548552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장바구니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AD65DE-95B8-ABC9-B330-BF03C40357C5}"/>
              </a:ext>
            </a:extLst>
          </p:cNvPr>
          <p:cNvGrpSpPr/>
          <p:nvPr/>
        </p:nvGrpSpPr>
        <p:grpSpPr>
          <a:xfrm>
            <a:off x="6299714" y="3553724"/>
            <a:ext cx="1755488" cy="486318"/>
            <a:chOff x="920192" y="2459281"/>
            <a:chExt cx="1755488" cy="486318"/>
          </a:xfrm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C31F3C2-E4E4-77E9-2A81-3698527D0030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EC492E-A7DC-EF4D-9979-37B87FE000D1}"/>
                </a:ext>
              </a:extLst>
            </p:cNvPr>
            <p:cNvSpPr txBox="1"/>
            <p:nvPr/>
          </p:nvSpPr>
          <p:spPr>
            <a:xfrm>
              <a:off x="1294433" y="2548552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사용자 언어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015512A-970E-6647-8165-AA78B5DC6EAA}"/>
              </a:ext>
            </a:extLst>
          </p:cNvPr>
          <p:cNvGrpSpPr/>
          <p:nvPr/>
        </p:nvGrpSpPr>
        <p:grpSpPr>
          <a:xfrm>
            <a:off x="611296" y="4181045"/>
            <a:ext cx="1755488" cy="486318"/>
            <a:chOff x="920192" y="2459281"/>
            <a:chExt cx="1755488" cy="486318"/>
          </a:xfrm>
        </p:grpSpPr>
        <p:sp>
          <p:nvSpPr>
            <p:cNvPr id="77" name="모서리가 둥근 직사각형 76">
              <a:extLst>
                <a:ext uri="{FF2B5EF4-FFF2-40B4-BE49-F238E27FC236}">
                  <a16:creationId xmlns:a16="http://schemas.microsoft.com/office/drawing/2014/main" id="{01EF32D9-0AE2-A765-FD38-DA07459053A1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919826-611E-40D3-CEC9-0681256EE2AA}"/>
                </a:ext>
              </a:extLst>
            </p:cNvPr>
            <p:cNvSpPr txBox="1"/>
            <p:nvPr/>
          </p:nvSpPr>
          <p:spPr>
            <a:xfrm>
              <a:off x="1316875" y="2548552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마이페이지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236580A-FBAE-BD63-0617-3AEF54EF7C08}"/>
              </a:ext>
            </a:extLst>
          </p:cNvPr>
          <p:cNvSpPr txBox="1"/>
          <p:nvPr/>
        </p:nvSpPr>
        <p:spPr>
          <a:xfrm>
            <a:off x="532981" y="5299503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사이트 이용정보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5E3B12-916D-3855-085D-73D44D54D9F3}"/>
              </a:ext>
            </a:extLst>
          </p:cNvPr>
          <p:cNvSpPr txBox="1"/>
          <p:nvPr/>
        </p:nvSpPr>
        <p:spPr>
          <a:xfrm>
            <a:off x="532981" y="3140684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정보</a:t>
            </a: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83FF4841-44CD-E51C-59AC-671FC27D01FC}"/>
              </a:ext>
            </a:extLst>
          </p:cNvPr>
          <p:cNvSpPr/>
          <p:nvPr/>
        </p:nvSpPr>
        <p:spPr>
          <a:xfrm>
            <a:off x="611296" y="5696550"/>
            <a:ext cx="1317990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9BB753-E3AB-CCB5-5E8A-BBBDDD54AD56}"/>
              </a:ext>
            </a:extLst>
          </p:cNvPr>
          <p:cNvSpPr txBox="1"/>
          <p:nvPr/>
        </p:nvSpPr>
        <p:spPr>
          <a:xfrm>
            <a:off x="866975" y="5785821"/>
            <a:ext cx="806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회사소개</a:t>
            </a: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5F29AE5-CA3A-6A16-9FAD-7F6B78C0E628}"/>
              </a:ext>
            </a:extLst>
          </p:cNvPr>
          <p:cNvSpPr/>
          <p:nvPr/>
        </p:nvSpPr>
        <p:spPr>
          <a:xfrm>
            <a:off x="3475542" y="5696550"/>
            <a:ext cx="1755488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B6057AF-92F9-1D70-B2FD-5ED0F9DE25AF}"/>
              </a:ext>
            </a:extLst>
          </p:cNvPr>
          <p:cNvSpPr txBox="1"/>
          <p:nvPr/>
        </p:nvSpPr>
        <p:spPr>
          <a:xfrm>
            <a:off x="3638988" y="5785821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개인정보처리방침</a:t>
            </a: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E434C22E-5DFD-02CC-D24A-E65219336627}"/>
              </a:ext>
            </a:extLst>
          </p:cNvPr>
          <p:cNvSpPr/>
          <p:nvPr/>
        </p:nvSpPr>
        <p:spPr>
          <a:xfrm>
            <a:off x="6777286" y="5696550"/>
            <a:ext cx="1755488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75B009D-1507-CC77-0BCC-B5546DFA05EE}"/>
              </a:ext>
            </a:extLst>
          </p:cNvPr>
          <p:cNvSpPr txBox="1"/>
          <p:nvPr/>
        </p:nvSpPr>
        <p:spPr>
          <a:xfrm>
            <a:off x="7173969" y="5785821"/>
            <a:ext cx="96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서비스센터</a:t>
            </a:r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0B939B11-FC07-F294-5A9E-702503FA30E3}"/>
              </a:ext>
            </a:extLst>
          </p:cNvPr>
          <p:cNvSpPr/>
          <p:nvPr/>
        </p:nvSpPr>
        <p:spPr>
          <a:xfrm>
            <a:off x="8646907" y="5687043"/>
            <a:ext cx="1755488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16B63AD-E65D-E18A-2987-DB9258CC3F78}"/>
              </a:ext>
            </a:extLst>
          </p:cNvPr>
          <p:cNvSpPr txBox="1"/>
          <p:nvPr/>
        </p:nvSpPr>
        <p:spPr>
          <a:xfrm>
            <a:off x="8965845" y="5776314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기업구매문의</a:t>
            </a: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05556533-C469-C1C4-7811-5B596C259FC1}"/>
              </a:ext>
            </a:extLst>
          </p:cNvPr>
          <p:cNvSpPr/>
          <p:nvPr/>
        </p:nvSpPr>
        <p:spPr>
          <a:xfrm>
            <a:off x="2043419" y="5696550"/>
            <a:ext cx="1317990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09911DC-9823-153E-CCEF-7417105DD30B}"/>
              </a:ext>
            </a:extLst>
          </p:cNvPr>
          <p:cNvSpPr txBox="1"/>
          <p:nvPr/>
        </p:nvSpPr>
        <p:spPr>
          <a:xfrm>
            <a:off x="2299098" y="5785821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이용약관</a:t>
            </a: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2506F9B8-1A9B-569E-67E5-C7E36C73F14B}"/>
              </a:ext>
            </a:extLst>
          </p:cNvPr>
          <p:cNvSpPr/>
          <p:nvPr/>
        </p:nvSpPr>
        <p:spPr>
          <a:xfrm>
            <a:off x="5345163" y="5696550"/>
            <a:ext cx="1317990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238F60B-2905-7245-18D3-42A490855B62}"/>
              </a:ext>
            </a:extLst>
          </p:cNvPr>
          <p:cNvSpPr txBox="1"/>
          <p:nvPr/>
        </p:nvSpPr>
        <p:spPr>
          <a:xfrm>
            <a:off x="5600842" y="5785821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이용안내</a:t>
            </a:r>
          </a:p>
        </p:txBody>
      </p:sp>
      <p:sp>
        <p:nvSpPr>
          <p:cNvPr id="125" name="모서리가 둥근 직사각형 124">
            <a:extLst>
              <a:ext uri="{FF2B5EF4-FFF2-40B4-BE49-F238E27FC236}">
                <a16:creationId xmlns:a16="http://schemas.microsoft.com/office/drawing/2014/main" id="{2A868DAD-72B9-BA2F-E61A-E6FE3BD47887}"/>
              </a:ext>
            </a:extLst>
          </p:cNvPr>
          <p:cNvSpPr/>
          <p:nvPr/>
        </p:nvSpPr>
        <p:spPr>
          <a:xfrm>
            <a:off x="10516528" y="5696550"/>
            <a:ext cx="1020645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5213A9B-9F53-B6E1-37A4-9A69A8906791}"/>
              </a:ext>
            </a:extLst>
          </p:cNvPr>
          <p:cNvSpPr txBox="1"/>
          <p:nvPr/>
        </p:nvSpPr>
        <p:spPr>
          <a:xfrm>
            <a:off x="10761392" y="5785821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endParaRPr kumimoji="1"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7" name="직선 연결선[R] 126">
            <a:extLst>
              <a:ext uri="{FF2B5EF4-FFF2-40B4-BE49-F238E27FC236}">
                <a16:creationId xmlns:a16="http://schemas.microsoft.com/office/drawing/2014/main" id="{339FD5E2-27B1-7B84-E75E-26979645C622}"/>
              </a:ext>
            </a:extLst>
          </p:cNvPr>
          <p:cNvCxnSpPr>
            <a:cxnSpLocks/>
            <a:stCxn id="77" idx="0"/>
            <a:endCxn id="63" idx="2"/>
          </p:cNvCxnSpPr>
          <p:nvPr/>
        </p:nvCxnSpPr>
        <p:spPr>
          <a:xfrm flipV="1">
            <a:off x="1489040" y="4040042"/>
            <a:ext cx="0" cy="14100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3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38" idx="3"/>
            <a:endCxn id="39" idx="1"/>
          </p:cNvCxnSpPr>
          <p:nvPr/>
        </p:nvCxnSpPr>
        <p:spPr>
          <a:xfrm flipV="1">
            <a:off x="8107305" y="2684120"/>
            <a:ext cx="1486783" cy="1923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" idx="3"/>
            <a:endCxn id="30" idx="1"/>
          </p:cNvCxnSpPr>
          <p:nvPr/>
        </p:nvCxnSpPr>
        <p:spPr>
          <a:xfrm flipV="1">
            <a:off x="1683945" y="1702979"/>
            <a:ext cx="1077349" cy="100037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" idx="3"/>
            <a:endCxn id="32" idx="1"/>
          </p:cNvCxnSpPr>
          <p:nvPr/>
        </p:nvCxnSpPr>
        <p:spPr>
          <a:xfrm>
            <a:off x="1683945" y="2703357"/>
            <a:ext cx="1077349" cy="2277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" idx="3"/>
            <a:endCxn id="33" idx="1"/>
          </p:cNvCxnSpPr>
          <p:nvPr/>
        </p:nvCxnSpPr>
        <p:spPr>
          <a:xfrm>
            <a:off x="1683945" y="2703357"/>
            <a:ext cx="1077349" cy="62426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" idx="3"/>
            <a:endCxn id="34" idx="1"/>
          </p:cNvCxnSpPr>
          <p:nvPr/>
        </p:nvCxnSpPr>
        <p:spPr>
          <a:xfrm>
            <a:off x="1683945" y="2703357"/>
            <a:ext cx="1077349" cy="122576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" idx="3"/>
            <a:endCxn id="35" idx="1"/>
          </p:cNvCxnSpPr>
          <p:nvPr/>
        </p:nvCxnSpPr>
        <p:spPr>
          <a:xfrm flipV="1">
            <a:off x="1683945" y="5030014"/>
            <a:ext cx="1077349" cy="23433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6" idx="3"/>
            <a:endCxn id="36" idx="1"/>
          </p:cNvCxnSpPr>
          <p:nvPr/>
        </p:nvCxnSpPr>
        <p:spPr>
          <a:xfrm>
            <a:off x="1683945" y="5264344"/>
            <a:ext cx="1077349" cy="34125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6" idx="3"/>
            <a:endCxn id="37" idx="1"/>
          </p:cNvCxnSpPr>
          <p:nvPr/>
        </p:nvCxnSpPr>
        <p:spPr>
          <a:xfrm>
            <a:off x="1683945" y="5264344"/>
            <a:ext cx="1077349" cy="91684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6" idx="3"/>
            <a:endCxn id="34" idx="1"/>
          </p:cNvCxnSpPr>
          <p:nvPr/>
        </p:nvCxnSpPr>
        <p:spPr>
          <a:xfrm flipV="1">
            <a:off x="1683945" y="3929124"/>
            <a:ext cx="1077349" cy="133522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6" idx="3"/>
            <a:endCxn id="33" idx="1"/>
          </p:cNvCxnSpPr>
          <p:nvPr/>
        </p:nvCxnSpPr>
        <p:spPr>
          <a:xfrm flipV="1">
            <a:off x="1683945" y="3327626"/>
            <a:ext cx="1077349" cy="193671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30" idx="3"/>
            <a:endCxn id="38" idx="1"/>
          </p:cNvCxnSpPr>
          <p:nvPr/>
        </p:nvCxnSpPr>
        <p:spPr>
          <a:xfrm>
            <a:off x="4516782" y="1702979"/>
            <a:ext cx="1835035" cy="100037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30" idx="3"/>
            <a:endCxn id="41" idx="1"/>
          </p:cNvCxnSpPr>
          <p:nvPr/>
        </p:nvCxnSpPr>
        <p:spPr>
          <a:xfrm>
            <a:off x="4516782" y="1702979"/>
            <a:ext cx="1835035" cy="251827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30" idx="3"/>
            <a:endCxn id="40" idx="1"/>
          </p:cNvCxnSpPr>
          <p:nvPr/>
        </p:nvCxnSpPr>
        <p:spPr>
          <a:xfrm>
            <a:off x="4516782" y="1702979"/>
            <a:ext cx="1835035" cy="175817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유스케이스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15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블랙, 어둠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2861" y="2272815"/>
            <a:ext cx="861084" cy="861084"/>
          </a:xfrm>
          <a:prstGeom prst="rect">
            <a:avLst/>
          </a:prstGeom>
        </p:spPr>
      </p:pic>
      <p:pic>
        <p:nvPicPr>
          <p:cNvPr id="6" name="그림 5" descr="블랙, 어둠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2861" y="4833802"/>
            <a:ext cx="861084" cy="861084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2761294" y="1459820"/>
            <a:ext cx="1755488" cy="486318"/>
            <a:chOff x="2761294" y="1459820"/>
            <a:chExt cx="1755488" cy="48631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761294" y="1459820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7601" y="1549091"/>
              <a:ext cx="136287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리스트 확인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27833" y="3305787"/>
            <a:ext cx="6511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사용자</a:t>
            </a:r>
          </a:p>
          <a:p>
            <a:pPr lvl="0" algn="ctr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(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회원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)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861" y="5818487"/>
            <a:ext cx="7729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사용자</a:t>
            </a:r>
          </a:p>
          <a:p>
            <a:pPr lvl="0" algn="ctr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(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비회원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)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6794953" y="1313449"/>
            <a:ext cx="768159" cy="958554"/>
            <a:chOff x="7475197" y="1570636"/>
            <a:chExt cx="768159" cy="958554"/>
          </a:xfrm>
        </p:grpSpPr>
        <p:sp>
          <p:nvSpPr>
            <p:cNvPr id="24" name="TextBox 23"/>
            <p:cNvSpPr txBox="1"/>
            <p:nvPr/>
          </p:nvSpPr>
          <p:spPr>
            <a:xfrm>
              <a:off x="7475197" y="2221413"/>
              <a:ext cx="76815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1400">
                  <a:latin typeface="Pretendard"/>
                  <a:ea typeface="Pretendard"/>
                  <a:cs typeface="Pretendard"/>
                </a:rPr>
                <a:t>system</a:t>
              </a:r>
              <a:endParaRPr kumimoji="1" lang="ko-KR" altLang="en-US" sz="1400">
                <a:latin typeface="Pretendard"/>
                <a:ea typeface="Pretendard"/>
                <a:cs typeface="Pretendard"/>
              </a:endParaRPr>
            </a:p>
          </p:txBody>
        </p:sp>
        <p:pic>
          <p:nvPicPr>
            <p:cNvPr id="28" name="그림 27" descr="블랙, 어둠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531319" y="1570636"/>
              <a:ext cx="655914" cy="655914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2761294" y="2482968"/>
            <a:ext cx="1755488" cy="486318"/>
            <a:chOff x="2761294" y="2058902"/>
            <a:chExt cx="1755488" cy="486318"/>
          </a:xfrm>
        </p:grpSpPr>
        <p:sp>
          <p:nvSpPr>
            <p:cNvPr id="8" name="TextBox 7"/>
            <p:cNvSpPr txBox="1"/>
            <p:nvPr/>
          </p:nvSpPr>
          <p:spPr>
            <a:xfrm>
              <a:off x="3112291" y="2148173"/>
              <a:ext cx="105349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1400">
                  <a:latin typeface="Pretendard"/>
                  <a:ea typeface="Pretendard"/>
                  <a:cs typeface="Pretendard"/>
                </a:rPr>
                <a:t>1:1</a:t>
              </a: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 문의하기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761294" y="205890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761294" y="3084467"/>
            <a:ext cx="1755488" cy="486318"/>
            <a:chOff x="2761294" y="2669902"/>
            <a:chExt cx="1755488" cy="486318"/>
          </a:xfrm>
        </p:grpSpPr>
        <p:sp>
          <p:nvSpPr>
            <p:cNvPr id="9" name="TextBox 8"/>
            <p:cNvSpPr txBox="1"/>
            <p:nvPr/>
          </p:nvSpPr>
          <p:spPr>
            <a:xfrm>
              <a:off x="3057789" y="2759173"/>
              <a:ext cx="116249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공지사항 확인</a:t>
              </a: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2761294" y="266990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761294" y="3685965"/>
            <a:ext cx="1755488" cy="486318"/>
            <a:chOff x="2761294" y="3408873"/>
            <a:chExt cx="1755488" cy="486318"/>
          </a:xfrm>
        </p:grpSpPr>
        <p:sp>
          <p:nvSpPr>
            <p:cNvPr id="10" name="TextBox 9"/>
            <p:cNvSpPr txBox="1"/>
            <p:nvPr/>
          </p:nvSpPr>
          <p:spPr>
            <a:xfrm>
              <a:off x="3135535" y="3498144"/>
              <a:ext cx="100700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이벤트 확인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761294" y="3408873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761294" y="4786855"/>
            <a:ext cx="1755488" cy="486318"/>
            <a:chOff x="2761294" y="4014929"/>
            <a:chExt cx="1755488" cy="486318"/>
          </a:xfrm>
        </p:grpSpPr>
        <p:sp>
          <p:nvSpPr>
            <p:cNvPr id="11" name="TextBox 10"/>
            <p:cNvSpPr txBox="1"/>
            <p:nvPr/>
          </p:nvSpPr>
          <p:spPr>
            <a:xfrm>
              <a:off x="3313468" y="4104200"/>
              <a:ext cx="65114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로그인</a:t>
              </a: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761294" y="4014929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761294" y="5362443"/>
            <a:ext cx="1755488" cy="486318"/>
            <a:chOff x="2761294" y="4610352"/>
            <a:chExt cx="1755488" cy="486318"/>
          </a:xfrm>
        </p:grpSpPr>
        <p:sp>
          <p:nvSpPr>
            <p:cNvPr id="12" name="TextBox 11"/>
            <p:cNvSpPr txBox="1"/>
            <p:nvPr/>
          </p:nvSpPr>
          <p:spPr>
            <a:xfrm>
              <a:off x="3235723" y="4699623"/>
              <a:ext cx="8066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회원가입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761294" y="461035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61294" y="5938031"/>
            <a:ext cx="1755488" cy="486318"/>
            <a:chOff x="2761294" y="5343998"/>
            <a:chExt cx="1755488" cy="486318"/>
          </a:xfrm>
        </p:grpSpPr>
        <p:sp>
          <p:nvSpPr>
            <p:cNvPr id="13" name="TextBox 12"/>
            <p:cNvSpPr txBox="1"/>
            <p:nvPr/>
          </p:nvSpPr>
          <p:spPr>
            <a:xfrm>
              <a:off x="2957601" y="5433269"/>
              <a:ext cx="136287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리스트 확인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761294" y="5343998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351817" y="2460198"/>
            <a:ext cx="1755488" cy="486318"/>
            <a:chOff x="5039465" y="1459820"/>
            <a:chExt cx="1755488" cy="486318"/>
          </a:xfrm>
        </p:grpSpPr>
        <p:sp>
          <p:nvSpPr>
            <p:cNvPr id="14" name="TextBox 13"/>
            <p:cNvSpPr txBox="1"/>
            <p:nvPr/>
          </p:nvSpPr>
          <p:spPr>
            <a:xfrm>
              <a:off x="5178364" y="1549091"/>
              <a:ext cx="151836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장바구니 담기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39465" y="1459820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594088" y="2440961"/>
            <a:ext cx="1755488" cy="486318"/>
            <a:chOff x="9505139" y="1459820"/>
            <a:chExt cx="1755488" cy="486318"/>
          </a:xfrm>
        </p:grpSpPr>
        <p:sp>
          <p:nvSpPr>
            <p:cNvPr id="17" name="TextBox 16"/>
            <p:cNvSpPr txBox="1"/>
            <p:nvPr/>
          </p:nvSpPr>
          <p:spPr>
            <a:xfrm>
              <a:off x="9779192" y="1549091"/>
              <a:ext cx="120738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갯수 변경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9505139" y="1459820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51817" y="3217999"/>
            <a:ext cx="1755488" cy="486318"/>
            <a:chOff x="5039465" y="2756992"/>
            <a:chExt cx="1755488" cy="486318"/>
          </a:xfrm>
        </p:grpSpPr>
        <p:sp>
          <p:nvSpPr>
            <p:cNvPr id="15" name="TextBox 14"/>
            <p:cNvSpPr txBox="1"/>
            <p:nvPr/>
          </p:nvSpPr>
          <p:spPr>
            <a:xfrm>
              <a:off x="5335960" y="2846263"/>
              <a:ext cx="116249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구매하기</a:t>
              </a: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5039465" y="275699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51817" y="3978090"/>
            <a:ext cx="1755488" cy="486318"/>
            <a:chOff x="5039465" y="3543802"/>
            <a:chExt cx="1755488" cy="486318"/>
          </a:xfrm>
        </p:grpSpPr>
        <p:sp>
          <p:nvSpPr>
            <p:cNvPr id="16" name="TextBox 15"/>
            <p:cNvSpPr txBox="1"/>
            <p:nvPr/>
          </p:nvSpPr>
          <p:spPr>
            <a:xfrm>
              <a:off x="5413706" y="3633072"/>
              <a:ext cx="100700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찜하기</a:t>
              </a: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5039465" y="354380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cxnSp>
        <p:nvCxnSpPr>
          <p:cNvPr id="56" name="직선 연결선[R] 55"/>
          <p:cNvCxnSpPr>
            <a:stCxn id="38" idx="2"/>
            <a:endCxn id="40" idx="0"/>
          </p:cNvCxnSpPr>
          <p:nvPr/>
        </p:nvCxnSpPr>
        <p:spPr>
          <a:xfrm>
            <a:off x="7229561" y="2946516"/>
            <a:ext cx="0" cy="27148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46204" y="2544794"/>
            <a:ext cx="120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&lt;&lt;include&gt;&gt;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DESIGN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3054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C83496C-3912-E581-5A48-7022055D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325"/>
            <a:ext cx="10284982" cy="5999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톤 앤 매너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17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195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톤 앤 매너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컬러 및 그레이 스케일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18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748CD18-BD33-C895-3B89-E06BCC1B13C8}"/>
              </a:ext>
            </a:extLst>
          </p:cNvPr>
          <p:cNvSpPr/>
          <p:nvPr/>
        </p:nvSpPr>
        <p:spPr>
          <a:xfrm>
            <a:off x="570590" y="1851851"/>
            <a:ext cx="1089158" cy="1089158"/>
          </a:xfrm>
          <a:prstGeom prst="ellipse">
            <a:avLst/>
          </a:prstGeom>
          <a:solidFill>
            <a:srgbClr val="1A51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FF238F-7C28-9978-EAC5-306EBA5DFE16}"/>
              </a:ext>
            </a:extLst>
          </p:cNvPr>
          <p:cNvSpPr/>
          <p:nvPr/>
        </p:nvSpPr>
        <p:spPr>
          <a:xfrm>
            <a:off x="2346027" y="1932163"/>
            <a:ext cx="919751" cy="91975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00CAC4D-217B-259F-1A6B-BA7834DA47C8}"/>
              </a:ext>
            </a:extLst>
          </p:cNvPr>
          <p:cNvSpPr/>
          <p:nvPr/>
        </p:nvSpPr>
        <p:spPr>
          <a:xfrm>
            <a:off x="3566311" y="1932163"/>
            <a:ext cx="919751" cy="919751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64B861-3FB8-8F9D-09B7-6043376A6CAA}"/>
              </a:ext>
            </a:extLst>
          </p:cNvPr>
          <p:cNvSpPr/>
          <p:nvPr/>
        </p:nvSpPr>
        <p:spPr>
          <a:xfrm>
            <a:off x="4736180" y="1932163"/>
            <a:ext cx="919751" cy="919751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E56EC60-A32A-CC9D-F5BF-2B0DA67734F3}"/>
              </a:ext>
            </a:extLst>
          </p:cNvPr>
          <p:cNvSpPr/>
          <p:nvPr/>
        </p:nvSpPr>
        <p:spPr>
          <a:xfrm>
            <a:off x="5906049" y="1932163"/>
            <a:ext cx="919751" cy="919751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31907-D780-D3BC-CA1F-2FB012E21F4D}"/>
              </a:ext>
            </a:extLst>
          </p:cNvPr>
          <p:cNvSpPr txBox="1"/>
          <p:nvPr/>
        </p:nvSpPr>
        <p:spPr>
          <a:xfrm>
            <a:off x="2346027" y="1335794"/>
            <a:ext cx="1228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Secondary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F3A61-EFFA-4A2C-9262-A0A8FE31F41D}"/>
              </a:ext>
            </a:extLst>
          </p:cNvPr>
          <p:cNvSpPr txBox="1"/>
          <p:nvPr/>
        </p:nvSpPr>
        <p:spPr>
          <a:xfrm>
            <a:off x="678294" y="1335794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Primary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E7491-52CA-89FE-9AE0-CBAD09BA8423}"/>
              </a:ext>
            </a:extLst>
          </p:cNvPr>
          <p:cNvSpPr txBox="1"/>
          <p:nvPr/>
        </p:nvSpPr>
        <p:spPr>
          <a:xfrm>
            <a:off x="570589" y="3764974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Gray Scale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262DCE-43C8-23B9-D7E6-E6E40D3B04AC}"/>
              </a:ext>
            </a:extLst>
          </p:cNvPr>
          <p:cNvSpPr/>
          <p:nvPr/>
        </p:nvSpPr>
        <p:spPr>
          <a:xfrm>
            <a:off x="678294" y="4331452"/>
            <a:ext cx="1242157" cy="8718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47B550-F2AE-E35D-162E-E98240063951}"/>
              </a:ext>
            </a:extLst>
          </p:cNvPr>
          <p:cNvSpPr/>
          <p:nvPr/>
        </p:nvSpPr>
        <p:spPr>
          <a:xfrm>
            <a:off x="1920451" y="4331452"/>
            <a:ext cx="1259489" cy="87186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22321-97AD-80D0-B99F-EDFF63CE9AD1}"/>
              </a:ext>
            </a:extLst>
          </p:cNvPr>
          <p:cNvSpPr/>
          <p:nvPr/>
        </p:nvSpPr>
        <p:spPr>
          <a:xfrm>
            <a:off x="3162608" y="4331452"/>
            <a:ext cx="1224825" cy="871869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9647DF-77F7-5C0A-6A89-C8D2B3166A0F}"/>
              </a:ext>
            </a:extLst>
          </p:cNvPr>
          <p:cNvSpPr/>
          <p:nvPr/>
        </p:nvSpPr>
        <p:spPr>
          <a:xfrm>
            <a:off x="4387433" y="4331452"/>
            <a:ext cx="1259489" cy="871869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822A34-D4BC-4C52-8CE8-DF48A41807EB}"/>
              </a:ext>
            </a:extLst>
          </p:cNvPr>
          <p:cNvSpPr/>
          <p:nvPr/>
        </p:nvSpPr>
        <p:spPr>
          <a:xfrm>
            <a:off x="5646922" y="4331452"/>
            <a:ext cx="1259489" cy="871869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7FF027-BB9C-7D28-3427-F71190C5D01A}"/>
              </a:ext>
            </a:extLst>
          </p:cNvPr>
          <p:cNvSpPr/>
          <p:nvPr/>
        </p:nvSpPr>
        <p:spPr>
          <a:xfrm>
            <a:off x="678294" y="5203322"/>
            <a:ext cx="1242157" cy="87186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483C6D-6792-C6CF-3D37-4328CDBDA19D}"/>
              </a:ext>
            </a:extLst>
          </p:cNvPr>
          <p:cNvSpPr/>
          <p:nvPr/>
        </p:nvSpPr>
        <p:spPr>
          <a:xfrm>
            <a:off x="1920451" y="5203322"/>
            <a:ext cx="1242157" cy="871869"/>
          </a:xfrm>
          <a:prstGeom prst="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23ADAF-CAB3-F785-01AA-0D7EFFC58289}"/>
              </a:ext>
            </a:extLst>
          </p:cNvPr>
          <p:cNvSpPr/>
          <p:nvPr/>
        </p:nvSpPr>
        <p:spPr>
          <a:xfrm>
            <a:off x="3162608" y="5203322"/>
            <a:ext cx="1207493" cy="87186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E57790-4EB6-A94F-9B50-B449A087A08A}"/>
              </a:ext>
            </a:extLst>
          </p:cNvPr>
          <p:cNvSpPr/>
          <p:nvPr/>
        </p:nvSpPr>
        <p:spPr>
          <a:xfrm>
            <a:off x="4387433" y="5203322"/>
            <a:ext cx="1259489" cy="871869"/>
          </a:xfrm>
          <a:prstGeom prst="rect">
            <a:avLst/>
          </a:prstGeom>
          <a:solidFill>
            <a:srgbClr val="F6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91F11C0-36B8-F697-C1AE-CFD6B20302B9}"/>
              </a:ext>
            </a:extLst>
          </p:cNvPr>
          <p:cNvSpPr/>
          <p:nvPr/>
        </p:nvSpPr>
        <p:spPr>
          <a:xfrm>
            <a:off x="5629590" y="5192689"/>
            <a:ext cx="1276821" cy="87186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B97FC8-D8FB-0123-5F7D-F6E531C48BF9}"/>
              </a:ext>
            </a:extLst>
          </p:cNvPr>
          <p:cNvSpPr txBox="1"/>
          <p:nvPr/>
        </p:nvSpPr>
        <p:spPr>
          <a:xfrm>
            <a:off x="702194" y="2175756"/>
            <a:ext cx="816249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1A51E6</a:t>
            </a:r>
            <a:endParaRPr kumimoji="1" lang="ko-KR" altLang="en-US" sz="1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C83197D9-3558-D175-E39F-376B5AD7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6537" y="3590856"/>
            <a:ext cx="3887169" cy="115060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76BACAD-30D1-5EC8-1CA4-2A675156A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6" y="2435055"/>
            <a:ext cx="3880260" cy="6573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978E09D-A126-C5CB-3CE8-D453F04A907D}"/>
              </a:ext>
            </a:extLst>
          </p:cNvPr>
          <p:cNvSpPr txBox="1"/>
          <p:nvPr/>
        </p:nvSpPr>
        <p:spPr>
          <a:xfrm>
            <a:off x="7626537" y="1335794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Logo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37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75370D22-7784-7004-705C-47E3AF29F45D}"/>
              </a:ext>
            </a:extLst>
          </p:cNvPr>
          <p:cNvSpPr/>
          <p:nvPr/>
        </p:nvSpPr>
        <p:spPr>
          <a:xfrm>
            <a:off x="659219" y="1815344"/>
            <a:ext cx="2573079" cy="1286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톤 앤 매너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무드보드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19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391" name="Picture 7">
            <a:extLst>
              <a:ext uri="{FF2B5EF4-FFF2-40B4-BE49-F238E27FC236}">
                <a16:creationId xmlns:a16="http://schemas.microsoft.com/office/drawing/2014/main" id="{0541F902-0D81-3C9B-410B-11DB350FE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350" y="1152364"/>
            <a:ext cx="2844177" cy="505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>
            <a:extLst>
              <a:ext uri="{FF2B5EF4-FFF2-40B4-BE49-F238E27FC236}">
                <a16:creationId xmlns:a16="http://schemas.microsoft.com/office/drawing/2014/main" id="{1A82C8A5-3D77-D607-B0AB-780751CD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527" y="1161421"/>
            <a:ext cx="2315277" cy="230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>
            <a:extLst>
              <a:ext uri="{FF2B5EF4-FFF2-40B4-BE49-F238E27FC236}">
                <a16:creationId xmlns:a16="http://schemas.microsoft.com/office/drawing/2014/main" id="{C92C0A30-C5BD-8D24-A8BA-B7DAC041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1" y="3518546"/>
            <a:ext cx="2337830" cy="26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Picture 13">
            <a:extLst>
              <a:ext uri="{FF2B5EF4-FFF2-40B4-BE49-F238E27FC236}">
                <a16:creationId xmlns:a16="http://schemas.microsoft.com/office/drawing/2014/main" id="{8F3966CE-C035-C4C4-3AB6-8FBC3EE2D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804" y="1140362"/>
            <a:ext cx="2844177" cy="505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016E0A-29B9-6CE0-94DF-E9F869EEE206}"/>
              </a:ext>
            </a:extLst>
          </p:cNvPr>
          <p:cNvSpPr txBox="1"/>
          <p:nvPr/>
        </p:nvSpPr>
        <p:spPr>
          <a:xfrm>
            <a:off x="1521604" y="225855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깔끔한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17BDD-A078-4B07-31A7-EA44B30E9E36}"/>
              </a:ext>
            </a:extLst>
          </p:cNvPr>
          <p:cNvSpPr txBox="1"/>
          <p:nvPr/>
        </p:nvSpPr>
        <p:spPr>
          <a:xfrm>
            <a:off x="1521604" y="344612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시원한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4064D-95AF-A804-9997-34D25ECD51D6}"/>
              </a:ext>
            </a:extLst>
          </p:cNvPr>
          <p:cNvSpPr txBox="1"/>
          <p:nvPr/>
        </p:nvSpPr>
        <p:spPr>
          <a:xfrm>
            <a:off x="1217834" y="4642545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n w="12700">
                  <a:solidFill>
                    <a:schemeClr val="tx1"/>
                  </a:solidFill>
                </a:ln>
                <a:noFill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TRANDY</a:t>
            </a:r>
            <a:r>
              <a:rPr kumimoji="1" lang="ko-KR" altLang="en-US" sz="2000" b="1" dirty="0">
                <a:ln w="127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51DDC5-A1AB-32C3-6771-8838DA99F17C}"/>
              </a:ext>
            </a:extLst>
          </p:cNvPr>
          <p:cNvSpPr/>
          <p:nvPr/>
        </p:nvSpPr>
        <p:spPr>
          <a:xfrm>
            <a:off x="659219" y="3002915"/>
            <a:ext cx="2573079" cy="1286539"/>
          </a:xfrm>
          <a:prstGeom prst="ellipse">
            <a:avLst/>
          </a:prstGeom>
          <a:noFill/>
          <a:ln>
            <a:solidFill>
              <a:srgbClr val="1A51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AD3871-D465-C3C3-06D9-EAA791FD5D19}"/>
              </a:ext>
            </a:extLst>
          </p:cNvPr>
          <p:cNvSpPr/>
          <p:nvPr/>
        </p:nvSpPr>
        <p:spPr>
          <a:xfrm>
            <a:off x="659219" y="4190485"/>
            <a:ext cx="2573079" cy="1286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305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리뉴얼 방향성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48" y="1621981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1.</a:t>
            </a:r>
            <a:r>
              <a:rPr lang="ko-KR" altLang="en-US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기업 소개</a:t>
            </a:r>
            <a:endParaRPr lang="ko-KR" altLang="en-US" sz="1600" b="1" i="0" u="none" strike="noStrike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0991" y="2074048"/>
            <a:ext cx="2933323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en-US" altLang="ko-KR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SALTRAIN </a:t>
            </a: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브랜드 소개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브랜드 가치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2296" y="1621981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3.</a:t>
            </a:r>
            <a:r>
              <a:rPr lang="ko-KR" altLang="en-US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목표 및 방향성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3238" y="2074048"/>
            <a:ext cx="2933323" cy="1347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일정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리뉴얼 목표 및 방향성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사이트 맵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유스케이스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41265" y="1621981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2.</a:t>
            </a:r>
            <a:r>
              <a:rPr lang="ko-KR" altLang="en-US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기업 분석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2114" y="2074048"/>
            <a:ext cx="2933323" cy="102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en-US" altLang="ko-KR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SWOT</a:t>
            </a: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 분석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en-US" altLang="ko-KR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SALTRAIN</a:t>
            </a: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 사이트 분석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벤치마킹 사이트 분석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3148" y="4385506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4.</a:t>
            </a:r>
            <a:r>
              <a:rPr lang="ko-KR" altLang="en-US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디자인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991" y="4805541"/>
            <a:ext cx="2933323" cy="102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톤 앤 매너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와이어프레임 및 컬러셋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디자인 목업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1266" y="4385506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5. </a:t>
            </a:r>
            <a:r>
              <a:rPr lang="ko-KR" altLang="en-US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기술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72208" y="4902973"/>
            <a:ext cx="2933323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개발 환경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사용 기술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와이어프레임 및 </a:t>
            </a:r>
            <a:r>
              <a:rPr kumimoji="1" lang="ko-KR" altLang="en-US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컬러셋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36C447-C805-A633-2DDE-2DE70796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0" y="1205385"/>
            <a:ext cx="1724552" cy="52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E511D6-5730-788F-BF88-421BD5AF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465" y="1205384"/>
            <a:ext cx="3146423" cy="527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468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와이어프레임 및 컬러셋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21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33307" y="1359877"/>
            <a:ext cx="4089693" cy="46021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81126" y="1372465"/>
            <a:ext cx="3521503" cy="45932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22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DD33AF-BE88-310C-6DA1-30644245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93" y="1238506"/>
            <a:ext cx="2987600" cy="509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5DF5FB7-896B-4CCE-0687-9CAC47C5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8506"/>
            <a:ext cx="2992097" cy="409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18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Products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23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375B06-FDF3-37F1-872F-A31DBD3A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251" y="1295362"/>
            <a:ext cx="3534706" cy="52312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99B3CF1-B949-D68B-856A-A7E7DCB3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5995"/>
            <a:ext cx="3534706" cy="46104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20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Store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24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4602FA2B-1905-8D98-9EB8-D6F25C64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30" y="1319302"/>
            <a:ext cx="6405368" cy="46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304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About</a:t>
            </a:r>
            <a:endParaRPr kumimoji="1" lang="ko-KR" altLang="en-US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25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32340" y="1125641"/>
            <a:ext cx="3248672" cy="544385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Mobile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26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2" name="그림 6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8614" y="1141674"/>
            <a:ext cx="875770" cy="5296328"/>
          </a:xfrm>
          <a:prstGeom prst="rect">
            <a:avLst/>
          </a:prstGeom>
        </p:spPr>
      </p:pic>
      <p:pic>
        <p:nvPicPr>
          <p:cNvPr id="6153" name="그림 61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9891" y="1141677"/>
            <a:ext cx="1230249" cy="5296328"/>
          </a:xfrm>
          <a:prstGeom prst="rect">
            <a:avLst/>
          </a:prstGeom>
        </p:spPr>
      </p:pic>
      <p:pic>
        <p:nvPicPr>
          <p:cNvPr id="6154" name="그림 61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2464" y="1152260"/>
            <a:ext cx="1178120" cy="5296328"/>
          </a:xfrm>
          <a:prstGeom prst="rect">
            <a:avLst/>
          </a:prstGeom>
        </p:spPr>
      </p:pic>
      <p:pic>
        <p:nvPicPr>
          <p:cNvPr id="6155" name="그림 61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31319" y="1141676"/>
            <a:ext cx="1209397" cy="5296328"/>
          </a:xfrm>
          <a:prstGeom prst="rect">
            <a:avLst/>
          </a:prstGeom>
        </p:spPr>
      </p:pic>
      <p:pic>
        <p:nvPicPr>
          <p:cNvPr id="6156" name="그림 615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4283" y="1152260"/>
            <a:ext cx="1595153" cy="5296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DEVELOP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52072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개발환경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28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1" name="Picture 5">
            <a:extLst>
              <a:ext uri="{FF2B5EF4-FFF2-40B4-BE49-F238E27FC236}">
                <a16:creationId xmlns:a16="http://schemas.microsoft.com/office/drawing/2014/main" id="{4B4A9F5E-F84E-5783-D7D6-9D189300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81" y="1729286"/>
            <a:ext cx="3224683" cy="181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69B07D9F-D5CC-AEA9-D712-5CC1A735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213" y="2053385"/>
            <a:ext cx="1169182" cy="116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19E134B3-707B-CF36-E69A-8D1561472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474" y="2209670"/>
            <a:ext cx="899965" cy="89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F82C02C0-DEA2-8CDA-715D-86412222D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065" y="3893606"/>
            <a:ext cx="1715302" cy="17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>
            <a:extLst>
              <a:ext uri="{FF2B5EF4-FFF2-40B4-BE49-F238E27FC236}">
                <a16:creationId xmlns:a16="http://schemas.microsoft.com/office/drawing/2014/main" id="{5B0E9988-EFB7-4F8B-C13F-3794F931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75" y="3980089"/>
            <a:ext cx="2743201" cy="15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448387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7082" y="3105834"/>
            <a:ext cx="6097836" cy="63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 파트</a:t>
            </a:r>
            <a:endParaRPr lang="ko-KR" altLang="en-US" sz="3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로고이(가) 표시된 사진&#10;&#10;자동 생성된 설명">
            <a:extLst>
              <a:ext uri="{FF2B5EF4-FFF2-40B4-BE49-F238E27FC236}">
                <a16:creationId xmlns:a16="http://schemas.microsoft.com/office/drawing/2014/main" id="{17E1530C-DD1F-7218-FA57-8DFDC797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15452" y="-685914"/>
            <a:ext cx="587502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13486B-CF38-27DB-F499-75D5DDD9C91D}"/>
              </a:ext>
            </a:extLst>
          </p:cNvPr>
          <p:cNvSpPr txBox="1"/>
          <p:nvPr/>
        </p:nvSpPr>
        <p:spPr>
          <a:xfrm>
            <a:off x="2832608" y="5050880"/>
            <a:ext cx="6500498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먹을 수 있는 소금을 바탕으로 한 라이프스타일 제품을 보다 </a:t>
            </a: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 가까이에서</a:t>
            </a:r>
            <a:r>
              <a:rPr lang="en-US" altLang="ko-KR" sz="14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4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즐길 수 있도록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D047-C8FB-044A-0F66-9B9C5652D8B6}"/>
              </a:ext>
            </a:extLst>
          </p:cNvPr>
          <p:cNvSpPr txBox="1"/>
          <p:nvPr/>
        </p:nvSpPr>
        <p:spPr>
          <a:xfrm>
            <a:off x="4942962" y="4095023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ko-KR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KEEP IT CLOSE ' </a:t>
            </a:r>
            <a:endParaRPr lang="en" altLang="ko-KR" sz="20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EFFB8-4DAD-74CD-684E-1187D71A520D}"/>
              </a:ext>
            </a:extLst>
          </p:cNvPr>
          <p:cNvSpPr txBox="1"/>
          <p:nvPr/>
        </p:nvSpPr>
        <p:spPr>
          <a:xfrm>
            <a:off x="2523962" y="4672635"/>
            <a:ext cx="7117790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국내산 프리미엄 소금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그레이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솔트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en-US" altLang="ko-KR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토판염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기반의 라이프스타일 브랜</a:t>
            </a: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드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874425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Main - header,footer(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반응형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)</a:t>
            </a:r>
            <a:endParaRPr kumimoji="1" lang="en-US" altLang="ko-KR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40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6902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cxnSp>
        <p:nvCxnSpPr>
          <p:cNvPr id="6" name="직선 연결선[R] 5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180977" y="5277669"/>
            <a:ext cx="7830043" cy="95812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3763" y="5413598"/>
            <a:ext cx="6344473" cy="720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모바일과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pc 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버전의 반응형 헤더와 푸더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검색 창을 누르면 검색 팝업이 뜨며 아무 곳을 클릭하면 창이 꺼짐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(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실제 검색 기능 구현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x)</a:t>
            </a:r>
            <a:endParaRPr kumimoji="1" lang="en-US" altLang="ko-KR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또한 모바일에서 메뉴 버튼 클릭 시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gnb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메뉴가 나오며 클릭 시 하위 메뉴가 나오는 구조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15363" name="그림 153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6983" y="2042292"/>
            <a:ext cx="1832610" cy="249210"/>
          </a:xfrm>
          <a:prstGeom prst="rect">
            <a:avLst/>
          </a:prstGeom>
        </p:spPr>
      </p:pic>
      <p:pic>
        <p:nvPicPr>
          <p:cNvPr id="15364" name="그림 153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1810" y="2041958"/>
            <a:ext cx="3414721" cy="174422"/>
          </a:xfrm>
          <a:prstGeom prst="rect">
            <a:avLst/>
          </a:prstGeom>
        </p:spPr>
      </p:pic>
      <p:pic>
        <p:nvPicPr>
          <p:cNvPr id="15365" name="그림 15364"/>
          <p:cNvPicPr>
            <a:picLocks noChangeAspect="1"/>
          </p:cNvPicPr>
          <p:nvPr/>
        </p:nvPicPr>
        <p:blipFill rotWithShape="1">
          <a:blip r:embed="rId4"/>
          <a:srcRect t="11140" b="4950"/>
          <a:stretch>
            <a:fillRect/>
          </a:stretch>
        </p:blipFill>
        <p:spPr>
          <a:xfrm>
            <a:off x="920751" y="2365666"/>
            <a:ext cx="3419125" cy="1370249"/>
          </a:xfrm>
          <a:prstGeom prst="rect">
            <a:avLst/>
          </a:prstGeom>
        </p:spPr>
      </p:pic>
      <p:pic>
        <p:nvPicPr>
          <p:cNvPr id="15366" name="그림 1536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0751" y="3926080"/>
            <a:ext cx="3418935" cy="833718"/>
          </a:xfrm>
          <a:prstGeom prst="rect">
            <a:avLst/>
          </a:prstGeom>
        </p:spPr>
      </p:pic>
      <p:pic>
        <p:nvPicPr>
          <p:cNvPr id="15367" name="그림 1536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92646" y="2346098"/>
            <a:ext cx="1812603" cy="2406701"/>
          </a:xfrm>
          <a:prstGeom prst="rect">
            <a:avLst/>
          </a:prstGeom>
        </p:spPr>
      </p:pic>
      <p:sp>
        <p:nvSpPr>
          <p:cNvPr id="15368" name="가로 글상자 15367"/>
          <p:cNvSpPr txBox="1"/>
          <p:nvPr/>
        </p:nvSpPr>
        <p:spPr>
          <a:xfrm>
            <a:off x="1058333" y="1481243"/>
            <a:ext cx="3249085" cy="35941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b="1"/>
              <a:t>pc ver</a:t>
            </a:r>
            <a:endParaRPr lang="en-US" altLang="ko-KR" b="1"/>
          </a:p>
        </p:txBody>
      </p:sp>
      <p:sp>
        <p:nvSpPr>
          <p:cNvPr id="15369" name="가로 글상자 15368"/>
          <p:cNvSpPr txBox="1"/>
          <p:nvPr/>
        </p:nvSpPr>
        <p:spPr>
          <a:xfrm>
            <a:off x="6134100" y="1453727"/>
            <a:ext cx="3249085" cy="35941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mobile ver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70" name="타원 15369"/>
          <p:cNvSpPr/>
          <p:nvPr/>
        </p:nvSpPr>
        <p:spPr>
          <a:xfrm>
            <a:off x="3720044" y="2005541"/>
            <a:ext cx="232833" cy="2328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pic>
        <p:nvPicPr>
          <p:cNvPr id="15372" name="그림 1537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45724" y="2001107"/>
            <a:ext cx="1910795" cy="2595023"/>
          </a:xfrm>
          <a:prstGeom prst="rect">
            <a:avLst/>
          </a:prstGeom>
        </p:spPr>
      </p:pic>
      <p:pic>
        <p:nvPicPr>
          <p:cNvPr id="15373" name="그림 1537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37319" y="1979083"/>
            <a:ext cx="2015051" cy="2643293"/>
          </a:xfrm>
          <a:prstGeom prst="rect">
            <a:avLst/>
          </a:prstGeom>
        </p:spPr>
      </p:pic>
      <p:sp>
        <p:nvSpPr>
          <p:cNvPr id="15374" name="타원 15373"/>
          <p:cNvSpPr/>
          <p:nvPr/>
        </p:nvSpPr>
        <p:spPr>
          <a:xfrm>
            <a:off x="6949020" y="2018241"/>
            <a:ext cx="232833" cy="232833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Sub - About</a:t>
            </a:r>
            <a:endParaRPr kumimoji="1" lang="en-US" altLang="ko-KR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41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6902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cxnSp>
        <p:nvCxnSpPr>
          <p:cNvPr id="6" name="직선 연결선[R] 5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180977" y="5277669"/>
            <a:ext cx="7830043" cy="95812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3763" y="5297181"/>
            <a:ext cx="6344473" cy="939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솔트레인이 추구하는 가치를 구체화 하기 위해 기업과 관련된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이미지를 추가하여 디자인을 보완한 페이지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스크롤을 내릴 때마다 해당 섹션의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slide,fade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효과가 실행되며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맨 하단 영역에 솔트레인 로고가 움직이도록 설계하여 기억에 잘 남도록 구현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15371" name="그림 15370"/>
          <p:cNvPicPr>
            <a:picLocks noChangeAspect="1"/>
          </p:cNvPicPr>
          <p:nvPr/>
        </p:nvPicPr>
        <p:blipFill rotWithShape="1">
          <a:blip r:embed="rId2"/>
          <a:srcRect t="1940" b="14720"/>
          <a:stretch>
            <a:fillRect/>
          </a:stretch>
        </p:blipFill>
        <p:spPr>
          <a:xfrm>
            <a:off x="7849196" y="1777122"/>
            <a:ext cx="2364250" cy="3303756"/>
          </a:xfrm>
          <a:prstGeom prst="rect">
            <a:avLst/>
          </a:prstGeom>
        </p:spPr>
      </p:pic>
      <p:pic>
        <p:nvPicPr>
          <p:cNvPr id="15376" name="그림 15375"/>
          <p:cNvPicPr>
            <a:picLocks noChangeAspect="1"/>
          </p:cNvPicPr>
          <p:nvPr/>
        </p:nvPicPr>
        <p:blipFill rotWithShape="1">
          <a:blip r:embed="rId3"/>
          <a:srcRect t="13120" b="31940"/>
          <a:stretch>
            <a:fillRect/>
          </a:stretch>
        </p:blipFill>
        <p:spPr>
          <a:xfrm>
            <a:off x="1544423" y="1814162"/>
            <a:ext cx="5060763" cy="322791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5377" name="가로 글상자 15376"/>
          <p:cNvSpPr txBox="1"/>
          <p:nvPr/>
        </p:nvSpPr>
        <p:spPr>
          <a:xfrm>
            <a:off x="2497666" y="1354242"/>
            <a:ext cx="3249085" cy="33824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리뉴얼 전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378" name="가로 글상자 15377"/>
          <p:cNvSpPr txBox="1"/>
          <p:nvPr/>
        </p:nvSpPr>
        <p:spPr>
          <a:xfrm>
            <a:off x="7323666" y="1358476"/>
            <a:ext cx="3249085" cy="33506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리뉴얼 후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5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quadBezTo>
                  <a:pt x="10179650" y="3171757"/>
                  <a:pt x="10026712" y="3156543"/>
                </a:quad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anchor="ctr">
            <a:noAutofit/>
          </a:bodyPr>
          <a:lstStyle/>
          <a:p>
            <a:pPr lvl="0" algn="ctr">
              <a:defRPr/>
            </a:pPr>
            <a:endParaRPr lang="en-US"/>
          </a:p>
        </p:txBody>
      </p:sp>
      <p:pic>
        <p:nvPicPr>
          <p:cNvPr id="5" name="그림 4" descr="텍스트, 로고이(가) 표시된 사진  자동 생성된 설명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4051396" y="1044622"/>
            <a:ext cx="4089206" cy="4768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가치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6010404-2538-E7FF-8D60-AC73C8133143}"/>
              </a:ext>
            </a:extLst>
          </p:cNvPr>
          <p:cNvSpPr txBox="1"/>
          <p:nvPr/>
        </p:nvSpPr>
        <p:spPr>
          <a:xfrm>
            <a:off x="2010586" y="4165309"/>
            <a:ext cx="817082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솔트레인이 정의하는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‘좋음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GOOD)’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사용자가 제품을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사용하는 모든 과정에서 얻는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긍정적인 감정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의미합니다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진정한 만족을 위해 솔트레인은 원료 선택부터 디자인까지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과정에서 최고의 퀄리티를 우선시 합니다</a:t>
            </a:r>
            <a:r>
              <a:rPr lang="en-US" altLang="ko-KR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3B7DC-DDEB-CD14-5DF2-23D21C0ECD30}"/>
              </a:ext>
            </a:extLst>
          </p:cNvPr>
          <p:cNvSpPr txBox="1"/>
          <p:nvPr/>
        </p:nvSpPr>
        <p:spPr>
          <a:xfrm>
            <a:off x="3932586" y="1515328"/>
            <a:ext cx="4326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" altLang="ko-KR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 Life essentials make you GOOD ”</a:t>
            </a:r>
            <a:endParaRPr lang="en" altLang="ko-KR" sz="20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22379-1A25-6433-8B11-D0872B5D6B22}"/>
              </a:ext>
            </a:extLst>
          </p:cNvPr>
          <p:cNvSpPr txBox="1"/>
          <p:nvPr/>
        </p:nvSpPr>
        <p:spPr>
          <a:xfrm>
            <a:off x="3046141" y="4991938"/>
            <a:ext cx="6099716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생활 필수품을 통해 더욱 만족스러운 라이프를 누리는 것</a:t>
            </a:r>
            <a:endParaRPr lang="ko-KR" altLang="en-US" sz="18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F31B5E-EF35-870B-D22D-1D72C2CA27F7}"/>
              </a:ext>
            </a:extLst>
          </p:cNvPr>
          <p:cNvSpPr txBox="1"/>
          <p:nvPr/>
        </p:nvSpPr>
        <p:spPr>
          <a:xfrm>
            <a:off x="3046141" y="5577091"/>
            <a:ext cx="6099716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그것이 바로 솔트레인이 제공하는 진정한 가치입니다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그림 19" descr="블루, 칫솔, 천, 실내이(가) 표시된 사진&#10;&#10;자동 생성된 설명">
            <a:extLst>
              <a:ext uri="{FF2B5EF4-FFF2-40B4-BE49-F238E27FC236}">
                <a16:creationId xmlns:a16="http://schemas.microsoft.com/office/drawing/2014/main" id="{01EE0763-D3A2-5A89-F7B5-3765A70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82" y="2251640"/>
            <a:ext cx="2788111" cy="1567077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 descr="물, 야외, 풍랑, 서핑이(가) 표시된 사진&#10;&#10;자동 생성된 설명">
            <a:extLst>
              <a:ext uri="{FF2B5EF4-FFF2-40B4-BE49-F238E27FC236}">
                <a16:creationId xmlns:a16="http://schemas.microsoft.com/office/drawing/2014/main" id="{F2846802-8D4F-C9E8-B292-228EF569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65" y="2246085"/>
            <a:ext cx="2984908" cy="1567077"/>
          </a:xfrm>
          <a:prstGeom prst="rect">
            <a:avLst/>
          </a:prstGeom>
        </p:spPr>
      </p:pic>
      <p:pic>
        <p:nvPicPr>
          <p:cNvPr id="25" name="그림 24" descr="사람, 의류, 실내, 벽이(가) 표시된 사진&#10;&#10;자동 생성된 설명">
            <a:extLst>
              <a:ext uri="{FF2B5EF4-FFF2-40B4-BE49-F238E27FC236}">
                <a16:creationId xmlns:a16="http://schemas.microsoft.com/office/drawing/2014/main" id="{CF937753-0C45-8078-8C87-6A37C9DD0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045" y="2241251"/>
            <a:ext cx="3027623" cy="15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4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분석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569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SWOT 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6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743A15B-0492-620D-0B96-FB444FC11F54}"/>
              </a:ext>
            </a:extLst>
          </p:cNvPr>
          <p:cNvCxnSpPr>
            <a:cxnSpLocks/>
          </p:cNvCxnSpPr>
          <p:nvPr/>
        </p:nvCxnSpPr>
        <p:spPr>
          <a:xfrm>
            <a:off x="5938092" y="1487277"/>
            <a:ext cx="0" cy="482303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9A49CA1-B8D0-C210-1B55-986F78188E52}"/>
              </a:ext>
            </a:extLst>
          </p:cNvPr>
          <p:cNvCxnSpPr>
            <a:cxnSpLocks/>
          </p:cNvCxnSpPr>
          <p:nvPr/>
        </p:nvCxnSpPr>
        <p:spPr>
          <a:xfrm>
            <a:off x="421734" y="3727016"/>
            <a:ext cx="1132224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FD24E6-9705-5AF5-D2D8-0CE598F36BB4}"/>
              </a:ext>
            </a:extLst>
          </p:cNvPr>
          <p:cNvSpPr txBox="1"/>
          <p:nvPr/>
        </p:nvSpPr>
        <p:spPr>
          <a:xfrm>
            <a:off x="421734" y="128354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trength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72D0A-0B3B-66A4-25BB-4281D11C3961}"/>
              </a:ext>
            </a:extLst>
          </p:cNvPr>
          <p:cNvSpPr txBox="1"/>
          <p:nvPr/>
        </p:nvSpPr>
        <p:spPr>
          <a:xfrm>
            <a:off x="5938092" y="128354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eakness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54F1E-8233-4956-7196-AED1E1F07476}"/>
              </a:ext>
            </a:extLst>
          </p:cNvPr>
          <p:cNvSpPr txBox="1"/>
          <p:nvPr/>
        </p:nvSpPr>
        <p:spPr>
          <a:xfrm>
            <a:off x="398131" y="398267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pportunity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8081D1-C038-1E04-3DAE-4C30CDCEC8AE}"/>
              </a:ext>
            </a:extLst>
          </p:cNvPr>
          <p:cNvSpPr txBox="1"/>
          <p:nvPr/>
        </p:nvSpPr>
        <p:spPr>
          <a:xfrm>
            <a:off x="6057465" y="398267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hreat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0364E-94DD-5B2A-8C57-4E402A74F4D5}"/>
              </a:ext>
            </a:extLst>
          </p:cNvPr>
          <p:cNvSpPr txBox="1"/>
          <p:nvPr/>
        </p:nvSpPr>
        <p:spPr>
          <a:xfrm>
            <a:off x="1218312" y="1947881"/>
            <a:ext cx="36070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국내산 천일염 등 건강한 재료 사용</a:t>
            </a:r>
            <a:endParaRPr lang="en-US" altLang="ko-KR" sz="140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감각적인 컨셉으로 명확한 브랜드 아이덴티티</a:t>
            </a: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판매처 입점</a:t>
            </a:r>
            <a:endParaRPr lang="ko-KR" altLang="en-US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9CB43-1648-762E-A9C6-B781B6BECB1B}"/>
              </a:ext>
            </a:extLst>
          </p:cNvPr>
          <p:cNvSpPr txBox="1"/>
          <p:nvPr/>
        </p:nvSpPr>
        <p:spPr>
          <a:xfrm>
            <a:off x="6781997" y="1942127"/>
            <a:ext cx="180690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낮은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인지도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가격 경쟁력 부족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A4775-3A4F-84A9-F02D-BE8B71549243}"/>
              </a:ext>
            </a:extLst>
          </p:cNvPr>
          <p:cNvSpPr txBox="1"/>
          <p:nvPr/>
        </p:nvSpPr>
        <p:spPr>
          <a:xfrm>
            <a:off x="1218312" y="4643535"/>
            <a:ext cx="4007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친환경적 제품 수요 증가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개성 중심의 소비로 차별화된 디자인 제품의 필요성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B45FB-A06B-2F9B-2216-A7E98DEFE052}"/>
              </a:ext>
            </a:extLst>
          </p:cNvPr>
          <p:cNvSpPr txBox="1"/>
          <p:nvPr/>
        </p:nvSpPr>
        <p:spPr>
          <a:xfrm>
            <a:off x="6781997" y="4643535"/>
            <a:ext cx="302999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무분별한 생산 시장 확대로 경쟁 심화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변화하는 트랜드 </a:t>
            </a: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b="0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경제 불황으로 인한 소비 위축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09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SALTRAIN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 사이트 분석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7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, 사람, 야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8131" y="1184848"/>
            <a:ext cx="2274870" cy="5490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4393" y="1216757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강점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114393" y="4673663"/>
            <a:ext cx="8483096" cy="14591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14393" y="3090446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약점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04515" y="1606541"/>
            <a:ext cx="4830168" cy="10245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솔트레인 치약의 </a:t>
            </a:r>
            <a:r>
              <a:rPr lang="ko-KR" altLang="en-US" sz="1400" b="1" i="0" u="none" strike="noStrike">
                <a:solidFill>
                  <a:srgbClr val="0000FF"/>
                </a:solidFill>
                <a:effectLst/>
                <a:latin typeface="Pretendard"/>
                <a:ea typeface="Pretendard"/>
                <a:cs typeface="Pretendard"/>
              </a:rPr>
              <a:t>파란색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을 중심으로 브랜드 이미지 효과적 전달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감성적인 제품 사진으로 사용자의 흥미 유발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단순하고 직관적인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1985" y="3480714"/>
            <a:ext cx="3140603" cy="11695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이미지 및 색상 사용의 단조로움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사이트 구조를 한눈에 파악하기 어려움</a:t>
            </a:r>
          </a:p>
          <a:p>
            <a:pPr lvl="0"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  <a:p>
            <a:pPr lvl="0">
              <a:defRPr/>
            </a:pP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1985" y="4846795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개선방향 </a:t>
            </a:r>
            <a:r>
              <a:rPr kumimoji="1" lang="en-US" altLang="ko-KR" sz="1600" b="1">
                <a:latin typeface="Pretendard"/>
                <a:ea typeface="Pretendard"/>
                <a:cs typeface="Pretendard"/>
              </a:rPr>
              <a:t>|</a:t>
            </a: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8303" y="4884943"/>
            <a:ext cx="435568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1.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브랜드 이미지를 효과적으로 전달하는 색상을 유지하면서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,</a:t>
            </a:r>
          </a:p>
          <a:p>
            <a:pPr lvl="0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   사용자의 관심과 흥미를 유발해 브랜드 이미지를 강화</a:t>
            </a:r>
          </a:p>
          <a:p>
            <a:pPr lvl="0"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  <a:p>
            <a:pPr lvl="0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2.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메뉴를 정리하여 사용자 편의 개선</a:t>
            </a: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벤치마킹 사이트 분석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 - 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덴티스테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8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069941" y="4673663"/>
            <a:ext cx="6527547" cy="14591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80660" y="1706028"/>
            <a:ext cx="6340440" cy="10447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민트의 상쾌함이 느껴지는 제품의 </a:t>
            </a:r>
            <a:r>
              <a:rPr lang="ko-KR" altLang="en-US" sz="1400" b="1" i="0" u="none" strike="noStrike">
                <a:solidFill>
                  <a:schemeClr val="accent6">
                    <a:lumMod val="75000"/>
                  </a:schemeClr>
                </a:solidFill>
                <a:effectLst/>
                <a:latin typeface="Pretendard"/>
                <a:ea typeface="Pretendard"/>
                <a:cs typeface="Pretendard"/>
              </a:rPr>
              <a:t>초록색 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사용으로 깨끗한 브랜드 이미지 명확히 전달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통일감이 느껴지는 색상 사용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사용자가 원하는 제품을 쉽게 찾을 수 있도록 정리된 제품 카테고리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60064" y="4846795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적용방향 </a:t>
            </a:r>
            <a:r>
              <a:rPr kumimoji="1" lang="en-US" altLang="ko-KR" sz="1600" b="1">
                <a:latin typeface="Pretendard"/>
                <a:ea typeface="Pretendard"/>
                <a:cs typeface="Pretendard"/>
              </a:rPr>
              <a:t>|</a:t>
            </a: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26382" y="4876010"/>
            <a:ext cx="396615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이미지 비율 및 레이아웃 강약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,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통일감이 느껴지는 색상</a:t>
            </a: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5" name="그림 4" descr="텍스트, 스크린샷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2892" y="1167717"/>
            <a:ext cx="2347453" cy="4858615"/>
          </a:xfrm>
          <a:prstGeom prst="rect">
            <a:avLst/>
          </a:prstGeom>
        </p:spPr>
      </p:pic>
      <p:pic>
        <p:nvPicPr>
          <p:cNvPr id="15" name="그림 14" descr="텍스트, 인간의 얼굴, 스크린샷, 웹사이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9595" y="1221112"/>
            <a:ext cx="2089681" cy="49435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60064" y="1216757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강점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0064" y="3090446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약점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60064" y="3601039"/>
            <a:ext cx="4785284" cy="3782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단조로운 분위기로 타사의 사이트와 차별점이 없어 다소 지루함</a:t>
            </a:r>
            <a:endParaRPr kumimoji="1" lang="en-US" altLang="ko-KR" sz="1400" b="1" i="0" u="none" strike="noStrike">
              <a:solidFill>
                <a:schemeClr val="accent6">
                  <a:lumMod val="75000"/>
                </a:schemeClr>
              </a:solidFill>
              <a:effectLst/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벤치마킹 사이트 분석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 - RUSH</a:t>
            </a:r>
            <a:endParaRPr kumimoji="1" lang="ko-KR" altLang="en-US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9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069941" y="4673663"/>
            <a:ext cx="6527547" cy="14591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60064" y="1672651"/>
            <a:ext cx="5030544" cy="1347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독보적인 브랜드 이미지로 소비자 충성도가 높음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감각적인 제품 사진과 트랜디한 카피라이트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판매 페이지와 브랜드 소개 페이지를 분리하여 브랜드 이미지 전달</a:t>
            </a:r>
          </a:p>
          <a:p>
            <a:pPr lvl="0">
              <a:lnSpc>
                <a:spcPct val="150000"/>
              </a:lnSpc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60064" y="4846795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적용방향 </a:t>
            </a:r>
            <a:r>
              <a:rPr kumimoji="1" lang="en-US" altLang="ko-KR" sz="1600" b="1">
                <a:latin typeface="Pretendard"/>
                <a:ea typeface="Pretendard"/>
                <a:cs typeface="Pretendard"/>
              </a:rPr>
              <a:t>|</a:t>
            </a: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26382" y="4876010"/>
            <a:ext cx="35637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브랜드 이미지를 효과적으로 전달하는 내용 구성</a:t>
            </a:r>
          </a:p>
          <a:p>
            <a:pPr lvl="0"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6" name="그림 5" descr="텍스트, 웹사이트, 온라인 광고, 웹 페이지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1734" y="1193977"/>
            <a:ext cx="1427274" cy="5481459"/>
          </a:xfrm>
          <a:prstGeom prst="rect">
            <a:avLst/>
          </a:prstGeom>
        </p:spPr>
      </p:pic>
      <p:pic>
        <p:nvPicPr>
          <p:cNvPr id="8" name="그림 7" descr="테이블웨어, 병, 음료, 음식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734" y="1193978"/>
            <a:ext cx="1427274" cy="782922"/>
          </a:xfrm>
          <a:prstGeom prst="rect">
            <a:avLst/>
          </a:prstGeom>
        </p:spPr>
      </p:pic>
      <p:pic>
        <p:nvPicPr>
          <p:cNvPr id="17" name="그림 16" descr="텍스트, 스크린샷, 웹사이트, 온라인 광고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6950" y="1193977"/>
            <a:ext cx="2301018" cy="54441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69941" y="1216757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강점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69941" y="3109496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약점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60064" y="3601039"/>
            <a:ext cx="4875053" cy="3782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판매 페이지 분리로 소비자의 행동이 바로 구매로 이어지지 않음</a:t>
            </a:r>
            <a:endParaRPr kumimoji="1" lang="en-US" altLang="ko-KR" sz="1400" b="1" i="0" u="none" strike="noStrike">
              <a:solidFill>
                <a:schemeClr val="accent6">
                  <a:lumMod val="75000"/>
                </a:schemeClr>
              </a:solidFill>
              <a:effectLst/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611</ep:Words>
  <ep:PresentationFormat>와이드스크린</ep:PresentationFormat>
  <ep:Paragraphs>169</ep:Paragraphs>
  <ep:Slides>32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리뉴얼 방향성</vt:lpstr>
      <vt:lpstr>기업소개</vt:lpstr>
      <vt:lpstr>브랜드 가치</vt:lpstr>
      <vt:lpstr>슬라이드 5</vt:lpstr>
      <vt:lpstr>SWOT 분석</vt:lpstr>
      <vt:lpstr>SALTRAIN 사이트 분석</vt:lpstr>
      <vt:lpstr>벤치마킹 사이트 분석 - 덴티스테</vt:lpstr>
      <vt:lpstr>벤치마킹 사이트 분석 - RUSH</vt:lpstr>
      <vt:lpstr>벤치마킹 사이트 분석 - 리큐엠</vt:lpstr>
      <vt:lpstr>슬라이드 11</vt:lpstr>
      <vt:lpstr>일정 및 역할</vt:lpstr>
      <vt:lpstr>리뉴얼 목표 및 방향성</vt:lpstr>
      <vt:lpstr>사이트 맵</vt:lpstr>
      <vt:lpstr>유스케이스</vt:lpstr>
      <vt:lpstr>슬라이드 16</vt:lpstr>
      <vt:lpstr>톤 앤 매너 – 서체</vt:lpstr>
      <vt:lpstr>톤 앤 매너 – 컬러 및 그레이 스케일</vt:lpstr>
      <vt:lpstr>톤 앤 매너 - 무드보드</vt:lpstr>
      <vt:lpstr>와이어프레임 및 컬러셋</vt:lpstr>
      <vt:lpstr>와이어프레임 및 컬러셋</vt:lpstr>
      <vt:lpstr>Main</vt:lpstr>
      <vt:lpstr>Products</vt:lpstr>
      <vt:lpstr>Store</vt:lpstr>
      <vt:lpstr>About</vt:lpstr>
      <vt:lpstr>Mobile</vt:lpstr>
      <vt:lpstr>슬라이드 27</vt:lpstr>
      <vt:lpstr>개발환경</vt:lpstr>
      <vt:lpstr>슬라이드 29</vt:lpstr>
      <vt:lpstr>Main - header,footer(반응형)</vt:lpstr>
      <vt:lpstr>Sub - About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2024-08-13T07:20:11.000</dcterms:created>
  <dc:creator>효림 서</dc:creator>
  <cp:lastModifiedBy>sohyu</cp:lastModifiedBy>
  <dcterms:modified xsi:type="dcterms:W3CDTF">2024-12-15T04:32:44.892</dcterms:modified>
  <cp:revision>45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